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73" r:id="rId2"/>
    <p:sldId id="256" r:id="rId3"/>
    <p:sldId id="280" r:id="rId4"/>
    <p:sldId id="258" r:id="rId5"/>
    <p:sldId id="279" r:id="rId6"/>
    <p:sldId id="262" r:id="rId7"/>
    <p:sldId id="263" r:id="rId8"/>
    <p:sldId id="281" r:id="rId9"/>
    <p:sldId id="261" r:id="rId10"/>
    <p:sldId id="264" r:id="rId11"/>
    <p:sldId id="265" r:id="rId12"/>
    <p:sldId id="266" r:id="rId13"/>
    <p:sldId id="276" r:id="rId14"/>
    <p:sldId id="278" r:id="rId15"/>
    <p:sldId id="268" r:id="rId16"/>
    <p:sldId id="275" r:id="rId17"/>
    <p:sldId id="269" r:id="rId18"/>
    <p:sldId id="270" r:id="rId19"/>
    <p:sldId id="271" r:id="rId20"/>
    <p:sldId id="274" r:id="rId21"/>
  </p:sldIdLst>
  <p:sldSz cx="10080625" cy="567055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3523FB4-5120-4364-81E7-A3E9F0466E51}" styleName="">
    <a:wholeTbl>
      <a:tcStyle>
        <a:tcBdr/>
      </a:tcStyle>
    </a:wholeTbl>
    <a:band1H>
      <a:tcStyle>
        <a:tcBdr/>
      </a:tcStyle>
    </a:band1H>
    <a:band1V>
      <a:tcStyle>
        <a:tcBdr/>
      </a:tcStyle>
    </a:band1V>
    <a:lastCol>
      <a:tcStyle>
        <a:tcBdr/>
      </a:tcStyle>
    </a:lastCol>
    <a:firstCol>
      <a:tcStyle>
        <a:tcBdr/>
      </a:tcStyle>
    </a:firstCol>
    <a:lastRow>
      <a:tcStyle>
        <a:tcBdr/>
      </a:tcStyle>
    </a:lastRow>
    <a:firstRow>
      <a:tcStyle>
        <a:tcBdr/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57" autoAdjust="0"/>
  </p:normalViewPr>
  <p:slideViewPr>
    <p:cSldViewPr snapToGrid="0">
      <p:cViewPr varScale="1">
        <p:scale>
          <a:sx n="88" d="100"/>
          <a:sy n="88" d="100"/>
        </p:scale>
        <p:origin x="400" y="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2" d="100"/>
          <a:sy n="112" d="100"/>
        </p:scale>
        <p:origin x="490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cygwin64\home\dtr\notes\all-pairs-a11y-to-july-2023\slides-web-page-template-model-exhaustiv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ygwin64\home\dtr\notes\all-pairs-a11y-to-july-2023\slides-graph-browser-piece-of-famous-graph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ygwin64\home\dtr\notes\accessu-2023-talk-all-pairs-testing\slides-graph-increasing-num-values-per-param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sz="1600" dirty="0"/>
              <a:t>Our "web</a:t>
            </a:r>
            <a:r>
              <a:rPr lang="en-CA" sz="1600" baseline="0" dirty="0"/>
              <a:t> page template" example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square"/>
            <c:size val="7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Sheet1!$A$1:$A$8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xVal>
          <c:yVal>
            <c:numRef>
              <c:f>Sheet1!$B$1:$B$8</c:f>
              <c:numCache>
                <c:formatCode>General</c:formatCode>
                <c:ptCount val="8"/>
                <c:pt idx="0">
                  <c:v>3</c:v>
                </c:pt>
                <c:pt idx="1">
                  <c:v>6</c:v>
                </c:pt>
                <c:pt idx="2">
                  <c:v>18</c:v>
                </c:pt>
                <c:pt idx="3">
                  <c:v>36</c:v>
                </c:pt>
                <c:pt idx="4">
                  <c:v>108</c:v>
                </c:pt>
                <c:pt idx="5">
                  <c:v>324</c:v>
                </c:pt>
                <c:pt idx="6">
                  <c:v>972</c:v>
                </c:pt>
                <c:pt idx="7">
                  <c:v>3888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965-4D91-9527-DBD828B07A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0939264"/>
        <c:axId val="110938784"/>
      </c:scatterChart>
      <c:valAx>
        <c:axId val="110939264"/>
        <c:scaling>
          <c:orientation val="minMax"/>
          <c:max val="8.5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sz="1400"/>
                  <a:t>Number of parameters (1</a:t>
                </a:r>
                <a:r>
                  <a:rPr lang="en-CA" sz="1400" baseline="0"/>
                  <a:t> = </a:t>
                </a:r>
                <a:r>
                  <a:rPr lang="en-CA" sz="1400"/>
                  <a:t>browser,</a:t>
                </a:r>
                <a:r>
                  <a:rPr lang="en-CA" sz="1400" baseline="0"/>
                  <a:t> 2 = brower and layout, </a:t>
                </a:r>
              </a:p>
              <a:p>
                <a:pPr>
                  <a:defRPr sz="1400"/>
                </a:pPr>
                <a:r>
                  <a:rPr lang="en-CA" sz="1400" baseline="0"/>
                  <a:t>3 = browser and layout and OS, etc.)</a:t>
                </a:r>
                <a:endParaRPr lang="en-CA" sz="14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938784"/>
        <c:crosses val="autoZero"/>
        <c:crossBetween val="midCat"/>
        <c:majorUnit val="1"/>
      </c:valAx>
      <c:valAx>
        <c:axId val="110938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Number of tests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09392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CA" dirty="0"/>
              <a:t>Bugs in “The Mozilla</a:t>
            </a:r>
            <a:r>
              <a:rPr lang="en-CA" baseline="0" dirty="0"/>
              <a:t> Browser” AKA Firefox, 2002</a:t>
            </a:r>
            <a:endParaRPr lang="en-CA" dirty="0"/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x</c:v>
          </c:tx>
          <c:spPr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Sheet1!$B$1:$B$6</c:f>
              <c:numCache>
                <c:formatCode>0%</c:formatCode>
                <c:ptCount val="6"/>
                <c:pt idx="0">
                  <c:v>0.28999999999999998</c:v>
                </c:pt>
                <c:pt idx="1">
                  <c:v>0.76</c:v>
                </c:pt>
                <c:pt idx="2">
                  <c:v>0.95</c:v>
                </c:pt>
                <c:pt idx="3">
                  <c:v>0.97</c:v>
                </c:pt>
                <c:pt idx="4">
                  <c:v>0.99</c:v>
                </c:pt>
                <c:pt idx="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99B-42E6-843F-1BD95C05F6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546415"/>
        <c:axId val="146434831"/>
      </c:scatterChart>
      <c:valAx>
        <c:axId val="146546415"/>
        <c:scaling>
          <c:orientation val="minMax"/>
          <c:max val="6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/>
                  <a:t>Number</a:t>
                </a:r>
                <a:r>
                  <a:rPr lang="en-US" sz="1400" baseline="0" dirty="0"/>
                  <a:t> of parameters involved in bugs</a:t>
                </a:r>
                <a:endParaRPr lang="en-US" sz="1400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434831"/>
        <c:crosses val="autoZero"/>
        <c:crossBetween val="midCat"/>
      </c:valAx>
      <c:valAx>
        <c:axId val="146434831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Cumulative</a:t>
                </a:r>
                <a:r>
                  <a:rPr lang="en-US" sz="1400" baseline="0"/>
                  <a:t> percent of bugs</a:t>
                </a:r>
                <a:endParaRPr lang="en-US" sz="140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546415"/>
        <c:crosses val="autoZero"/>
        <c:crossBetween val="midCat"/>
        <c:majorUnit val="0.2"/>
        <c:minorUnit val="0.1"/>
      </c:valAx>
    </c:plotArea>
    <c:plotVisOnly val="1"/>
    <c:dispBlanksAs val="gap"/>
    <c:showDLblsOverMax val="0"/>
    <c:extLst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c:style val="2"/>
  <c:chart>
    <c:title>
      <c:tx>
        <c:rich>
          <a:bodyPr/>
          <a:lstStyle/>
          <a:p>
            <a:pPr>
              <a:defRPr sz="1400" b="0"/>
            </a:pPr>
            <a:r>
              <a:rPr lang="en-CA" sz="1400" dirty="0"/>
              <a:t>All-pairs testing. Every parameter has 2 possible values.</a:t>
            </a:r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2</c:v>
          </c:tx>
          <c:spPr>
            <a:ln w="28800">
              <a:solidFill>
                <a:srgbClr val="004586"/>
              </a:solidFill>
            </a:ln>
          </c:spPr>
          <c:marker>
            <c:symbol val="square"/>
            <c:size val="7"/>
          </c:marker>
          <c:xVal>
            <c:numLit>
              <c:formatCode>General</c:formatCode>
              <c:ptCount val="10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pt idx="6">
                <c:v>7</c:v>
              </c:pt>
              <c:pt idx="7">
                <c:v>8</c:v>
              </c:pt>
              <c:pt idx="8">
                <c:v>9</c:v>
              </c:pt>
              <c:pt idx="9">
                <c:v>10</c:v>
              </c:pt>
            </c:numLit>
          </c:xVal>
          <c:yVal>
            <c:numLit>
              <c:formatCode>General</c:formatCode>
              <c:ptCount val="10"/>
              <c:pt idx="0">
                <c:v>2</c:v>
              </c:pt>
              <c:pt idx="1">
                <c:v>4</c:v>
              </c:pt>
              <c:pt idx="2">
                <c:v>6</c:v>
              </c:pt>
              <c:pt idx="3">
                <c:v>6</c:v>
              </c:pt>
              <c:pt idx="4">
                <c:v>6</c:v>
              </c:pt>
              <c:pt idx="5">
                <c:v>6</c:v>
              </c:pt>
              <c:pt idx="6">
                <c:v>6</c:v>
              </c:pt>
              <c:pt idx="7">
                <c:v>6</c:v>
              </c:pt>
              <c:pt idx="8">
                <c:v>6</c:v>
              </c:pt>
              <c:pt idx="9">
                <c:v>8</c:v>
              </c:pt>
            </c:numLit>
          </c:yVal>
          <c:smooth val="0"/>
          <c:extLst>
            <c:ext xmlns:c16="http://schemas.microsoft.com/office/drawing/2014/chart" uri="{C3380CC4-5D6E-409C-BE32-E72D297353CC}">
              <c16:uniqueId val="{00000000-6324-4CC2-9D33-1C823527CC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8252752"/>
        <c:axId val="1008251920"/>
      </c:scatterChart>
      <c:valAx>
        <c:axId val="1008251920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CA"/>
                  <a:t>Number of tests</a:t>
                </a:r>
              </a:p>
            </c:rich>
          </c:tx>
          <c:overlay val="0"/>
        </c:title>
        <c:numFmt formatCode="General" sourceLinked="0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350" b="0"/>
            </a:pPr>
            <a:endParaRPr lang="en-US"/>
          </a:p>
        </c:txPr>
        <c:crossAx val="1008252752"/>
        <c:crossesAt val="0"/>
        <c:crossBetween val="midCat"/>
      </c:valAx>
      <c:valAx>
        <c:axId val="1008252752"/>
        <c:scaling>
          <c:orientation val="minMax"/>
          <c:max val="10"/>
          <c:min val="1"/>
        </c:scaling>
        <c:delete val="0"/>
        <c:axPos val="b"/>
        <c:title>
          <c:tx>
            <c:rich>
              <a:bodyPr/>
              <a:lstStyle/>
              <a:p>
                <a:pPr>
                  <a:defRPr sz="1400" b="0" baseline="0"/>
                </a:pPr>
                <a:r>
                  <a:rPr lang="en-CA" baseline="0"/>
                  <a:t>Number of parameters</a:t>
                </a:r>
              </a:p>
            </c:rich>
          </c:tx>
          <c:overlay val="0"/>
        </c:title>
        <c:numFmt formatCode="General" sourceLinked="0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350" b="0"/>
            </a:pPr>
            <a:endParaRPr lang="en-US"/>
          </a:p>
        </c:txPr>
        <c:crossAx val="1008251920"/>
        <c:crossesAt val="0"/>
        <c:crossBetween val="midCat"/>
      </c:valAx>
      <c:spPr>
        <a:noFill/>
        <a:ln>
          <a:solidFill>
            <a:srgbClr val="B3B3B3"/>
          </a:solidFill>
          <a:prstDash val="solid"/>
        </a:ln>
      </c:spPr>
    </c:plotArea>
    <c:plotVisOnly val="1"/>
    <c:dispBlanksAs val="gap"/>
    <c:showDLblsOverMax val="0"/>
  </c:chart>
  <c:spPr>
    <a:ln>
      <a:solidFill>
        <a:srgbClr val="000000"/>
      </a:solidFill>
      <a:prstDash val="solid"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c:style val="2"/>
  <c:chart>
    <c:title>
      <c:tx>
        <c:rich>
          <a:bodyPr/>
          <a:lstStyle/>
          <a:p>
            <a:pPr>
              <a:defRPr sz="1350" b="0"/>
            </a:pPr>
            <a:r>
              <a:rPr lang="en-CA" sz="1350" dirty="0"/>
              <a:t>All-pairs testing. Every parameter has v=2, 3, or 4 possible values.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v=2</c:v>
          </c:tx>
          <c:spPr>
            <a:ln w="28800">
              <a:solidFill>
                <a:srgbClr val="004586"/>
              </a:solidFill>
            </a:ln>
          </c:spPr>
          <c:marker>
            <c:symbol val="square"/>
            <c:size val="7"/>
          </c:marker>
          <c:cat>
            <c:strLit>
              <c:ptCount val="10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pt idx="6">
                <c:v>7</c:v>
              </c:pt>
              <c:pt idx="7">
                <c:v>8</c:v>
              </c:pt>
              <c:pt idx="8">
                <c:v>9</c:v>
              </c:pt>
              <c:pt idx="9">
                <c:v>10</c:v>
              </c:pt>
            </c:strLit>
          </c:cat>
          <c:val>
            <c:numLit>
              <c:formatCode>General</c:formatCode>
              <c:ptCount val="10"/>
              <c:pt idx="0">
                <c:v>2</c:v>
              </c:pt>
              <c:pt idx="1">
                <c:v>4</c:v>
              </c:pt>
              <c:pt idx="2">
                <c:v>6</c:v>
              </c:pt>
              <c:pt idx="3">
                <c:v>6</c:v>
              </c:pt>
              <c:pt idx="4">
                <c:v>6</c:v>
              </c:pt>
              <c:pt idx="5">
                <c:v>6</c:v>
              </c:pt>
              <c:pt idx="6">
                <c:v>6</c:v>
              </c:pt>
              <c:pt idx="7">
                <c:v>6</c:v>
              </c:pt>
              <c:pt idx="8">
                <c:v>6</c:v>
              </c:pt>
              <c:pt idx="9">
                <c:v>8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0-7EE7-478E-ACD6-A20C89375EC3}"/>
            </c:ext>
          </c:extLst>
        </c:ser>
        <c:ser>
          <c:idx val="1"/>
          <c:order val="1"/>
          <c:tx>
            <c:v>v=3</c:v>
          </c:tx>
          <c:spPr>
            <a:ln w="28800">
              <a:solidFill>
                <a:srgbClr val="FF420E"/>
              </a:solidFill>
              <a:custDash>
                <a:ds d="400000" sp="300000"/>
              </a:custDash>
            </a:ln>
          </c:spPr>
          <c:marker>
            <c:symbol val="diamond"/>
            <c:size val="7"/>
          </c:marker>
          <c:cat>
            <c:strLit>
              <c:ptCount val="10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pt idx="6">
                <c:v>7</c:v>
              </c:pt>
              <c:pt idx="7">
                <c:v>8</c:v>
              </c:pt>
              <c:pt idx="8">
                <c:v>9</c:v>
              </c:pt>
              <c:pt idx="9">
                <c:v>10</c:v>
              </c:pt>
            </c:strLit>
          </c:cat>
          <c:val>
            <c:numLit>
              <c:formatCode>General</c:formatCode>
              <c:ptCount val="10"/>
              <c:pt idx="0">
                <c:v>3</c:v>
              </c:pt>
              <c:pt idx="1">
                <c:v>9</c:v>
              </c:pt>
              <c:pt idx="2">
                <c:v>10</c:v>
              </c:pt>
              <c:pt idx="3">
                <c:v>12</c:v>
              </c:pt>
              <c:pt idx="4">
                <c:v>13</c:v>
              </c:pt>
              <c:pt idx="5">
                <c:v>15</c:v>
              </c:pt>
              <c:pt idx="6">
                <c:v>15</c:v>
              </c:pt>
              <c:pt idx="7">
                <c:v>15</c:v>
              </c:pt>
              <c:pt idx="8">
                <c:v>17</c:v>
              </c:pt>
              <c:pt idx="9">
                <c:v>19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1-7EE7-478E-ACD6-A20C89375EC3}"/>
            </c:ext>
          </c:extLst>
        </c:ser>
        <c:ser>
          <c:idx val="2"/>
          <c:order val="2"/>
          <c:tx>
            <c:v>v=4</c:v>
          </c:tx>
          <c:spPr>
            <a:ln w="28800">
              <a:solidFill>
                <a:srgbClr val="999999"/>
              </a:solidFill>
              <a:custDash>
                <a:ds d="300000" sp="100000"/>
                <a:ds d="100000" sp="100000"/>
                <a:ds d="100000" sp="100000"/>
              </a:custDash>
            </a:ln>
          </c:spPr>
          <c:marker>
            <c:symbol val="triangle"/>
            <c:size val="7"/>
          </c:marker>
          <c:cat>
            <c:strLit>
              <c:ptCount val="10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pt idx="6">
                <c:v>7</c:v>
              </c:pt>
              <c:pt idx="7">
                <c:v>8</c:v>
              </c:pt>
              <c:pt idx="8">
                <c:v>9</c:v>
              </c:pt>
              <c:pt idx="9">
                <c:v>10</c:v>
              </c:pt>
            </c:strLit>
          </c:cat>
          <c:val>
            <c:numLit>
              <c:formatCode>General</c:formatCode>
              <c:ptCount val="10"/>
              <c:pt idx="0">
                <c:v>4</c:v>
              </c:pt>
              <c:pt idx="1">
                <c:v>16</c:v>
              </c:pt>
              <c:pt idx="2">
                <c:v>17</c:v>
              </c:pt>
              <c:pt idx="3">
                <c:v>20</c:v>
              </c:pt>
              <c:pt idx="4">
                <c:v>22</c:v>
              </c:pt>
              <c:pt idx="5">
                <c:v>24</c:v>
              </c:pt>
              <c:pt idx="6">
                <c:v>27</c:v>
              </c:pt>
              <c:pt idx="7">
                <c:v>27</c:v>
              </c:pt>
              <c:pt idx="8">
                <c:v>29</c:v>
              </c:pt>
              <c:pt idx="9">
                <c:v>29</c:v>
              </c:pt>
            </c:numLit>
          </c:val>
          <c:smooth val="0"/>
          <c:extLst>
            <c:ext xmlns:c16="http://schemas.microsoft.com/office/drawing/2014/chart" uri="{C3380CC4-5D6E-409C-BE32-E72D297353CC}">
              <c16:uniqueId val="{00000002-7EE7-478E-ACD6-A20C89375E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8254416"/>
        <c:axId val="1008254000"/>
      </c:lineChart>
      <c:valAx>
        <c:axId val="1008254000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CA"/>
                  <a:t>Number of tests</a:t>
                </a:r>
              </a:p>
            </c:rich>
          </c:tx>
          <c:overlay val="0"/>
        </c:title>
        <c:numFmt formatCode="General" sourceLinked="0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350" b="0"/>
            </a:pPr>
            <a:endParaRPr lang="en-US"/>
          </a:p>
        </c:txPr>
        <c:crossAx val="1008254416"/>
        <c:crossesAt val="0"/>
        <c:crossBetween val="between"/>
      </c:valAx>
      <c:catAx>
        <c:axId val="10082544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CA" dirty="0"/>
                  <a:t>Number of parameters</a:t>
                </a:r>
              </a:p>
            </c:rich>
          </c:tx>
          <c:overlay val="0"/>
        </c:title>
        <c:numFmt formatCode="General" sourceLinked="0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350" b="0"/>
            </a:pPr>
            <a:endParaRPr lang="en-US"/>
          </a:p>
        </c:txPr>
        <c:crossAx val="1008254000"/>
        <c:crossesAt val="0"/>
        <c:auto val="1"/>
        <c:lblAlgn val="ctr"/>
        <c:lblOffset val="100"/>
        <c:noMultiLvlLbl val="0"/>
      </c:catAx>
      <c:spPr>
        <a:noFill/>
        <a:ln>
          <a:solidFill>
            <a:srgbClr val="B3B3B3"/>
          </a:solidFill>
          <a:prstDash val="solid"/>
        </a:ln>
      </c:spPr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 sz="1350" b="0"/>
          </a:pPr>
          <a:endParaRPr lang="en-US"/>
        </a:p>
      </c:txPr>
    </c:legend>
    <c:plotVisOnly val="1"/>
    <c:dispBlanksAs val="gap"/>
    <c:showDLblsOverMax val="0"/>
  </c:chart>
  <c:spPr>
    <a:ln>
      <a:solidFill>
        <a:srgbClr val="000000"/>
      </a:solidFill>
      <a:prstDash val="solid"/>
    </a:ln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All pairs</c:v>
          </c:tx>
          <c:spPr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1</c:v>
                </c:pt>
                <c:pt idx="1">
                  <c:v>7</c:v>
                </c:pt>
                <c:pt idx="2">
                  <c:v>12</c:v>
                </c:pt>
                <c:pt idx="3">
                  <c:v>22</c:v>
                </c:pt>
                <c:pt idx="4">
                  <c:v>36</c:v>
                </c:pt>
                <c:pt idx="5">
                  <c:v>49</c:v>
                </c:pt>
                <c:pt idx="6">
                  <c:v>66</c:v>
                </c:pt>
                <c:pt idx="7">
                  <c:v>86</c:v>
                </c:pt>
                <c:pt idx="8">
                  <c:v>108</c:v>
                </c:pt>
                <c:pt idx="9">
                  <c:v>130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69E-4FBE-891B-31BDA2747589}"/>
            </c:ext>
          </c:extLst>
        </c:ser>
        <c:ser>
          <c:idx val="1"/>
          <c:order val="1"/>
          <c:tx>
            <c:v>All triples</c:v>
          </c:tx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Sheet1!$C$2:$C$11</c:f>
              <c:numCache>
                <c:formatCode>General</c:formatCode>
                <c:ptCount val="10"/>
                <c:pt idx="0">
                  <c:v>1</c:v>
                </c:pt>
                <c:pt idx="1">
                  <c:v>13</c:v>
                </c:pt>
                <c:pt idx="2">
                  <c:v>43</c:v>
                </c:pt>
                <c:pt idx="3">
                  <c:v>100</c:v>
                </c:pt>
                <c:pt idx="4">
                  <c:v>186</c:v>
                </c:pt>
                <c:pt idx="5">
                  <c:v>317</c:v>
                </c:pt>
                <c:pt idx="6">
                  <c:v>497</c:v>
                </c:pt>
                <c:pt idx="7">
                  <c:v>736</c:v>
                </c:pt>
                <c:pt idx="8">
                  <c:v>1037</c:v>
                </c:pt>
                <c:pt idx="9">
                  <c:v>1410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69E-4FBE-891B-31BDA2747589}"/>
            </c:ext>
          </c:extLst>
        </c:ser>
        <c:ser>
          <c:idx val="2"/>
          <c:order val="2"/>
          <c:tx>
            <c:v>All quadruples</c:v>
          </c:tx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Sheet1!$D$2:$D$11</c:f>
              <c:numCache>
                <c:formatCode>General</c:formatCode>
                <c:ptCount val="10"/>
                <c:pt idx="0">
                  <c:v>1</c:v>
                </c:pt>
                <c:pt idx="1">
                  <c:v>23</c:v>
                </c:pt>
                <c:pt idx="2">
                  <c:v>100</c:v>
                </c:pt>
                <c:pt idx="3">
                  <c:v>333</c:v>
                </c:pt>
                <c:pt idx="4">
                  <c:v>810</c:v>
                </c:pt>
                <c:pt idx="5">
                  <c:v>1695</c:v>
                </c:pt>
                <c:pt idx="6">
                  <c:v>3089</c:v>
                </c:pt>
                <c:pt idx="7">
                  <c:v>5252</c:v>
                </c:pt>
                <c:pt idx="8">
                  <c:v>8385</c:v>
                </c:pt>
                <c:pt idx="9">
                  <c:v>12743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69E-4FBE-891B-31BDA27475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546415"/>
        <c:axId val="146434831"/>
      </c:scatterChart>
      <c:valAx>
        <c:axId val="146546415"/>
        <c:scaling>
          <c:orientation val="minMax"/>
          <c:max val="1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/>
                  <a:t>Number of values per parameter (in a 5-parameter</a:t>
                </a:r>
                <a:r>
                  <a:rPr lang="en-US" sz="1400" baseline="0" dirty="0"/>
                  <a:t> model</a:t>
                </a:r>
                <a:r>
                  <a:rPr lang="en-US" sz="1400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434831"/>
        <c:crosses val="autoZero"/>
        <c:crossBetween val="midCat"/>
        <c:majorUnit val="1"/>
      </c:valAx>
      <c:valAx>
        <c:axId val="146434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Number of tests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546415"/>
        <c:crosses val="autoZero"/>
        <c:crossBetween val="midCat"/>
      </c:valAx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7E078-3619-F6E6-12BA-06862341BD43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D6DDA0-0BDF-30D6-E396-6A8E05F7B2E9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EC8535-B10F-BA45-DB37-94A8F543D538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C2798-8998-7E3F-0F99-5E7C8E4C8794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EE97AA5D-2DA7-4B0B-89E1-C6C951E7B926}" type="slidenum">
              <a:t>‹#›</a:t>
            </a:fld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43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39CDFF-D36B-6D45-ACF1-DD873581FF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F66E53-BEFC-2EC0-7999-052D3E563B4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CA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933B588A-203A-2718-1AF7-5FB70EC6DD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D3893-91E0-1397-67EC-B1A197E8FA8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97FB4-F67E-91B6-784C-8C71C65EA71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5F13E-5385-B435-6F57-3EB1C583AA0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17A6AE34-E983-4009-9D62-16265A1DA994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5672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CA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17A6AE34-E983-4009-9D62-16265A1DA99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308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0A7291-08A9-E8D9-708D-B7ED94827E5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0EC35FF-C904-4E87-BD11-D0BCD2525857}" type="slidenum">
              <a:t>12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4E53EB-0BF1-65F5-0F17-17A35204798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11EDC2-F7FB-64C3-CA65-D2F0AB10A2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A7D39-072F-0765-BF36-9643D1CF87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F93A87B-8CCB-4127-98BE-6894350068AE}" type="slidenum">
              <a:t>13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E25C67-C1BA-B821-8C68-7E5520D56CC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720B9E-64A3-97EF-4C72-8BA463F19F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27871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A7D39-072F-0765-BF36-9643D1CF87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F93A87B-8CCB-4127-98BE-6894350068AE}" type="slidenum">
              <a:t>14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E25C67-C1BA-B821-8C68-7E5520D56CC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720B9E-64A3-97EF-4C72-8BA463F19F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84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AE0B9-26DC-78AA-780E-3B81041DBB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E6EF8D3-C08D-4956-A7D2-8BFEE31393F7}" type="slidenum">
              <a:t>15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D8CAC1-5A12-735A-B996-872684D4D9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2B8D5-A727-68F5-2BEE-34ACACFED6E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AE0B9-26DC-78AA-780E-3B81041DBB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E6EF8D3-C08D-4956-A7D2-8BFEE31393F7}" type="slidenum">
              <a:t>16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D8CAC1-5A12-735A-B996-872684D4D9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2B8D5-A727-68F5-2BEE-34ACACFED6E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6266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D9BEC-67E5-7F4F-EC92-F30B5B5039F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08E4BBE-523A-4269-A08F-5889727EC6C7}" type="slidenum">
              <a:t>17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A0888-794D-919A-7507-057646BBF14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82DA6-F385-3E2A-B4F3-7363AB09F84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61D01-D829-4119-E1DE-E0DAFDD798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FED37E5-1500-4670-A7A7-6551DB263464}" type="slidenum">
              <a:t>18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FFD27-8DFD-B289-C8A8-E43E511B9DC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C1FA96-72B8-CAFD-FA51-C3CECD6A9F3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2CA9F-4FF2-B6AB-8165-BE4A4755852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E7360C-4CFB-4E0E-A360-BC1E13C64256}" type="slidenum">
              <a:t>19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61197B-5AFD-2E1B-1F0A-F82C859615D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023727-1330-507F-872A-30776D445A9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5838D-30FB-3B4F-06ED-A9335769E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E3E82E3-B911-4313-9FC8-6560F55BA9DD}" type="slidenum">
              <a:t>2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584461-2D29-3DB6-9962-A934031198E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5B06DE-0453-8022-9281-FD694AA647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D065B-CB80-CB7C-85F5-1696875F4B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701F76E-86AD-4529-95BE-F664C7CE7CA5}" type="slidenum">
              <a:t>4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6E602-EF0D-96AA-1504-8EC19A8038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06B9D7-E0DB-A377-FE52-48052E97B56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D065B-CB80-CB7C-85F5-1696875F4B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701F76E-86AD-4529-95BE-F664C7CE7CA5}" type="slidenum">
              <a:t>5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6E602-EF0D-96AA-1504-8EC19A8038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06B9D7-E0DB-A377-FE52-48052E97B56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3028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BD7B7-F7AF-7FB8-47BA-97BBE6143B6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36AD6CB-5DD0-488E-90B7-227770F24F1E}" type="slidenum">
              <a:t>6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3CC0AE-B87E-319B-7323-53E141903D2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AC373C-CBCF-66EA-B737-8F99E3B714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C783A-E3C7-3588-800E-8E0D3696B50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5109D0C-376B-47D3-94ED-F00276E00540}" type="slidenum">
              <a:t>7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913371-F3E7-18D6-EC76-00AE8D540D9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692C6F-2E9C-C6F3-CCF9-59AA4EADEF2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B536F7-5A32-02C0-2239-001DCEA13ED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42685A39-1743-4126-B4DB-17341388E147}" type="slidenum">
              <a:t>9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E3036-DCB8-D8C3-3AEB-7F778721BEB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99BF81-DDF6-B98D-47EC-90425ED107D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B925C-B9A8-9FF2-C050-FCCA23DC8D5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293DE80D-A758-4853-984C-B87B80BADFF5}" type="slidenum">
              <a:t>10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5F6C56-F80D-FCBE-7021-5BDFE5F5FBA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FF3D32-140D-6255-05C5-6996114C2E8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532D5-C094-4F42-0217-73C549B31B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13041E8-8026-48CA-9AF9-2EB673204071}" type="slidenum">
              <a:t>11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04347-283B-E940-7143-BFBFFDB7200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D3B94E-372D-3579-C610-E88AE258357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287DC-621E-EEC3-5C38-C496D979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1609C6-5ECC-3A66-A8CF-0E706281A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7374-15D9-E006-D192-9F8C4FEB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F6EA3-A842-494F-2709-75FD676FA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00C78-693E-8C6D-46EF-79C65CDFF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24CFD93-C80C-4A04-AB69-2E5F5B07D756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4256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AAF0-7842-41EA-A309-6053D9C60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9FF65-E711-1D59-CB17-0FFE35B37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15B95-BF73-3E3F-B24B-2F11D7A63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FC78F-FD61-CB44-6BE0-9FFC39E1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4C6C3-97E5-E65C-D059-AC2F6B653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2DD1A2E-0020-4ACF-AC6D-E006329E1A87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5499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FA8098-1311-E377-0231-5E77665F96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5352C-5A03-51BC-08D5-133750BB9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990FE-DE9E-E9FF-F59E-1844C698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42A75-EDE8-5576-2AC1-38E365A9C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94FF-D2C8-2626-5A65-B8EA61FBB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5BA9B2-07C8-43C0-A79B-D94B962C5279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858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179C0-C342-2006-57D9-A64502AA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5A054-99F6-FCC5-3801-00FE54909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E3D15-E8AF-9FCD-F8A4-956A53F63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F20AA-E609-9E6B-3CC2-5BD2FA6D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57B38-1628-B519-04F5-89F9FA0D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96A889F-10B2-421D-979E-92F6D60D3671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7669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57F63-7D86-730B-F6C0-0354186E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0DC7D-1C3C-372D-0F6E-5C0F7530C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A175C-3994-F63B-4959-500F85D80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B953F-EB8F-DE6C-0387-B3095C949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871C5-0D90-B1F6-65D6-8F6030E1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C0D41C-ADFA-427E-9CB7-DDE34010E350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842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1630-3B50-5402-6A0F-E98CB5CF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95D3E-CDA7-39D5-F08D-978BC7FFD6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39429-07CC-1AD5-2DA1-F0880BD4D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20213-0FD2-9263-F3A2-51806DA24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2F1FF4-397E-4269-04A7-ADA5644A0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4E2CC-20A0-9083-18B2-42224D44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B53843-0541-4623-A0CB-0DECEC204AEB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331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23259-5ACF-1F3B-58FC-5733C236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E9AA0-2FE5-65B4-62E5-13540E947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C23A0-E9D3-FF60-5E1D-E20CE18F0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EB3BA-BB0C-2521-B396-A6859B432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6DE08-7558-4528-3D59-81E1CCD68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D927E0-C4F1-FE57-977D-66C95280A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5DEFC8-AF19-0C2F-DFAB-55F60B822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43CC0A-D509-31D9-CBB5-EBF8C71A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D4ADCB-FAFB-4B62-8650-000A261A0770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361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86FDC-64E2-3E15-A4A1-35826B1D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247577-ADDE-9238-012C-E4183B6E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4296F3-0183-A8E6-E5B2-35B806ED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547907-D355-03D7-7596-C8A07194A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BB0FBC-88CB-4093-942E-0EEBEF9A105D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384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C36B02-E068-2C0E-9D50-6C91BB83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AEC003-C51A-7DC5-E212-753E4D9E8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28931-CFA8-0B4F-D27D-33A096A7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B5BAE0C-745A-413E-9EC2-32D50CC7ED25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682453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A3C10-72A8-5C8D-55E4-AA493DA35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95F7D-A6B8-1B40-A233-40AEF3C94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38F41-83E3-5DE0-A8FF-B6E6EE6E2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B4E42-95CC-2109-AAF2-D8111DBD7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12C2D-D00A-B392-A218-1B72845A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9FC60-2DB8-AD07-5A7B-EF1F7DFD7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7C2790F-69DA-4317-A0A2-A80FAF188EA8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2839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FB6C-E6FF-F5DE-C818-3AAE0C178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4302-6F66-CE2C-5DF6-B427AC8E2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14FBB-39BB-C657-079D-B254F76E6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92876-1E0F-E941-67B9-2A343D19D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5987D-B025-BBE1-FC76-767FD830A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54EE7-AF37-5625-3449-D1227F0FA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019D693-6271-4C91-B0C5-F06C0D51B346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251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CE3DE-52DE-79FA-E6A9-D753D197B7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148EF-71B6-7636-1D9E-8B32E2EE38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C8D62-D011-CEA5-A499-B491540D5BE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C878A-0F88-2F26-5DFA-38206531792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3F564-F977-512A-73AE-0512FEB71D9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5F6743F2-3DA3-4358-9A2C-6690BEB22670}" type="slidenum"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en-CA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CA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dtr@siteimprove.com" TargetMode="External"/><Relationship Id="rId2" Type="http://schemas.openxmlformats.org/officeDocument/2006/relationships/hyperlink" Target="mailto:Daniel.john.tripp@gmail.com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n-tripp-siteimprove.github.io/accessu-2023-all-pairs-testing" TargetMode="External"/><Relationship Id="rId4" Type="http://schemas.openxmlformats.org/officeDocument/2006/relationships/hyperlink" Target="https://linkedin.com/in/dan-tripp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FDB35E-6ADD-976E-163E-70078B52FA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dirty="0">
                <a:solidFill>
                  <a:schemeClr val="tx1"/>
                </a:solidFill>
              </a:rPr>
              <a:t>All-Pairs Testing</a:t>
            </a:r>
            <a:br>
              <a:rPr lang="en-CA" dirty="0">
                <a:solidFill>
                  <a:schemeClr val="tx1"/>
                </a:solidFill>
              </a:rPr>
            </a:br>
            <a:br>
              <a:rPr lang="en-CA" dirty="0">
                <a:solidFill>
                  <a:schemeClr val="tx1"/>
                </a:solidFill>
              </a:rPr>
            </a:br>
            <a:r>
              <a:rPr lang="en-CA" dirty="0">
                <a:solidFill>
                  <a:schemeClr val="tx1"/>
                </a:solidFill>
              </a:rPr>
              <a:t>taught by: Dan Tripp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8AF934-6F91-8636-2494-E4A1E1957A23}"/>
              </a:ext>
            </a:extLst>
          </p:cNvPr>
          <p:cNvSpPr txBox="1">
            <a:spLocks/>
          </p:cNvSpPr>
          <p:nvPr/>
        </p:nvSpPr>
        <p:spPr>
          <a:xfrm>
            <a:off x="2996676" y="1958112"/>
            <a:ext cx="408727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All-Pairs Testing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taught by: Dan Tripp </a:t>
            </a:r>
          </a:p>
        </p:txBody>
      </p:sp>
    </p:spTree>
    <p:extLst>
      <p:ext uri="{BB962C8B-B14F-4D97-AF65-F5344CB8AC3E}">
        <p14:creationId xmlns:p14="http://schemas.microsoft.com/office/powerpoint/2010/main" val="59690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C5814-7053-ACE6-18A7-4ADC2EBF8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Case Study: DOM event implementations in browsers</a:t>
            </a:r>
            <a:br>
              <a:rPr lang="en-CA" dirty="0">
                <a:solidFill>
                  <a:schemeClr val="tx1"/>
                </a:solidFill>
              </a:rPr>
            </a:b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65B4A4-807B-FE1B-5C44-E8E87B77E3CC}"/>
              </a:ext>
            </a:extLst>
          </p:cNvPr>
          <p:cNvSpPr txBox="1">
            <a:spLocks/>
          </p:cNvSpPr>
          <p:nvPr/>
        </p:nvSpPr>
        <p:spPr>
          <a:xfrm>
            <a:off x="2017690" y="79829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Case Study: DOM event implementations in browsers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E2CDC8-706D-02DD-4B0B-C8819D0CA243}"/>
              </a:ext>
            </a:extLst>
          </p:cNvPr>
          <p:cNvSpPr txBox="1"/>
          <p:nvPr/>
        </p:nvSpPr>
        <p:spPr>
          <a:xfrm>
            <a:off x="540000" y="360000"/>
            <a:ext cx="9360000" cy="257328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endParaRPr lang="en-CA" sz="1600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"Four-way combinatorial testing found all DOM faults using 95% fewer tests than the original [exhaustive] test suite.“ - Introduction to Combinatorial Testing, Kuhn et al., 2013, section 2.1.3.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endParaRPr lang="en-CA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Events: Blur, Click, </a:t>
            </a:r>
            <a:r>
              <a:rPr lang="en-CA" b="0" i="0" u="none" strike="noStrike" kern="1200" cap="none" dirty="0" err="1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KeyDown</a:t>
            </a: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, </a:t>
            </a:r>
            <a:r>
              <a:rPr lang="en-CA" b="0" i="0" u="none" strike="noStrike" kern="1200" cap="none" dirty="0" err="1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KeyUp</a:t>
            </a: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, </a:t>
            </a:r>
            <a:r>
              <a:rPr lang="en-CA" b="0" i="0" u="none" strike="noStrike" kern="1200" cap="none" dirty="0" err="1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MouseDown</a:t>
            </a: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, </a:t>
            </a:r>
            <a:r>
              <a:rPr lang="en-CA" b="0" i="0" u="none" strike="noStrike" kern="1200" cap="none" dirty="0" err="1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MouseUp</a:t>
            </a: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, </a:t>
            </a:r>
            <a:r>
              <a:rPr lang="en-CA" b="0" i="0" u="none" strike="noStrike" kern="1200" cap="none" dirty="0" err="1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MouseWheel</a:t>
            </a: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, and more - 35 events total.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endParaRPr lang="en-CA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Exhaustive testing: 36,626 tests.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endParaRPr lang="en-CA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CA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Number of values per parameter: between 3 and 15.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endParaRPr lang="en-CA" sz="1600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85E5FFF-399D-0E6A-8809-4262AA87BF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235474"/>
              </p:ext>
            </p:extLst>
          </p:nvPr>
        </p:nvGraphicFramePr>
        <p:xfrm>
          <a:off x="656280" y="2933280"/>
          <a:ext cx="2828159" cy="190848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295560">
                  <a:extLst>
                    <a:ext uri="{9D8B030D-6E8A-4147-A177-3AD203B41FA5}">
                      <a16:colId xmlns:a16="http://schemas.microsoft.com/office/drawing/2014/main" val="2737904201"/>
                    </a:ext>
                  </a:extLst>
                </a:gridCol>
                <a:gridCol w="761759">
                  <a:extLst>
                    <a:ext uri="{9D8B030D-6E8A-4147-A177-3AD203B41FA5}">
                      <a16:colId xmlns:a16="http://schemas.microsoft.com/office/drawing/2014/main" val="3508257057"/>
                    </a:ext>
                  </a:extLst>
                </a:gridCol>
                <a:gridCol w="1770840">
                  <a:extLst>
                    <a:ext uri="{9D8B030D-6E8A-4147-A177-3AD203B41FA5}">
                      <a16:colId xmlns:a16="http://schemas.microsoft.com/office/drawing/2014/main" val="3225350291"/>
                    </a:ext>
                  </a:extLst>
                </a:gridCol>
              </a:tblGrid>
              <a:tr h="38448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 b="1"/>
                      </a:pPr>
                      <a:r>
                        <a:rPr lang="en-CA" sz="14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 b="1"/>
                      </a:pPr>
                      <a:r>
                        <a:rPr lang="en-CA" sz="14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 b="1"/>
                      </a:pPr>
                      <a:r>
                        <a:rPr lang="en-CA" sz="140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Percent of Original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270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2383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1342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41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1818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1034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2742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108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4227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4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11.54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792586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9741EC7-57DB-4CE2-B488-CD87A62E1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Case Study: Android app configuration file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C947EC-00ED-2330-368A-32F3677B30E8}"/>
              </a:ext>
            </a:extLst>
          </p:cNvPr>
          <p:cNvSpPr txBox="1">
            <a:spLocks/>
          </p:cNvSpPr>
          <p:nvPr/>
        </p:nvSpPr>
        <p:spPr>
          <a:xfrm>
            <a:off x="2605479" y="80647"/>
            <a:ext cx="4869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Case Study: Android app configuration file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0B1B366-7DBF-819F-EDD9-F35177053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768464"/>
              </p:ext>
            </p:extLst>
          </p:nvPr>
        </p:nvGraphicFramePr>
        <p:xfrm>
          <a:off x="34761" y="545446"/>
          <a:ext cx="6819046" cy="379476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2325426">
                  <a:extLst>
                    <a:ext uri="{9D8B030D-6E8A-4147-A177-3AD203B41FA5}">
                      <a16:colId xmlns:a16="http://schemas.microsoft.com/office/drawing/2014/main" val="1582766055"/>
                    </a:ext>
                  </a:extLst>
                </a:gridCol>
                <a:gridCol w="3762179">
                  <a:extLst>
                    <a:ext uri="{9D8B030D-6E8A-4147-A177-3AD203B41FA5}">
                      <a16:colId xmlns:a16="http://schemas.microsoft.com/office/drawing/2014/main" val="1087144786"/>
                    </a:ext>
                  </a:extLst>
                </a:gridCol>
                <a:gridCol w="731441">
                  <a:extLst>
                    <a:ext uri="{9D8B030D-6E8A-4147-A177-3AD203B41FA5}">
                      <a16:colId xmlns:a16="http://schemas.microsoft.com/office/drawing/2014/main" val="935857006"/>
                    </a:ext>
                  </a:extLst>
                </a:gridCol>
              </a:tblGrid>
              <a:tr h="342000"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Parameter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#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988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HARDKEYBOARDHIDDEN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NO, UNDEFINED,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9753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KEYBOARDHIDDEN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NO, UNDEFINED,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413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KEYBOARD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12KEY, NOKEYS, QWERTY, UNDEFINED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795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NAVIGATIONHIDDEN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NO, UNDEFINED,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713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NAVIGATION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DPAD, NONAV, TRACKBALL, UNDEFINED, WHEEL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2702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ORIENTATION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LANDSCAPE, PORTRAIT, SQUARE, UNDEFINED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0937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SCREENLAYOUT_LONG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MASK, NO, UNDEFINED,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76071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SCREENLAYOUT_SIZE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LARGE, MASK, NORMAL, SMALL, UNDEFINED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2721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TOUCHSCREEN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FINGER, NOTOUCH, STYLUS, UNDEFINED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995427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75183E3-6245-DBC6-E307-2194D30234CD}"/>
              </a:ext>
            </a:extLst>
          </p:cNvPr>
          <p:cNvSpPr txBox="1"/>
          <p:nvPr/>
        </p:nvSpPr>
        <p:spPr>
          <a:xfrm>
            <a:off x="7013084" y="545446"/>
            <a:ext cx="2775896" cy="3654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Exhaustive testing: 172,800 tests.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CA" sz="1350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8126D4-D4EE-88A9-D51C-ABC8C86CA5F7}"/>
              </a:ext>
            </a:extLst>
          </p:cNvPr>
          <p:cNvSpPr txBox="1"/>
          <p:nvPr/>
        </p:nvSpPr>
        <p:spPr>
          <a:xfrm>
            <a:off x="7013084" y="910935"/>
            <a:ext cx="2775896" cy="83376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CA" sz="1350" dirty="0">
              <a:latin typeface="Liberation Sans" pitchFamily="18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Combinatorial testing: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72DA23B-E9ED-1C6A-DDC3-3D2746126A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184283"/>
              </p:ext>
            </p:extLst>
          </p:nvPr>
        </p:nvGraphicFramePr>
        <p:xfrm>
          <a:off x="7093596" y="1452444"/>
          <a:ext cx="2263023" cy="198882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358293">
                  <a:extLst>
                    <a:ext uri="{9D8B030D-6E8A-4147-A177-3AD203B41FA5}">
                      <a16:colId xmlns:a16="http://schemas.microsoft.com/office/drawing/2014/main" val="1926896578"/>
                    </a:ext>
                  </a:extLst>
                </a:gridCol>
                <a:gridCol w="713025">
                  <a:extLst>
                    <a:ext uri="{9D8B030D-6E8A-4147-A177-3AD203B41FA5}">
                      <a16:colId xmlns:a16="http://schemas.microsoft.com/office/drawing/2014/main" val="3007454048"/>
                    </a:ext>
                  </a:extLst>
                </a:gridCol>
                <a:gridCol w="1191705">
                  <a:extLst>
                    <a:ext uri="{9D8B030D-6E8A-4147-A177-3AD203B41FA5}">
                      <a16:colId xmlns:a16="http://schemas.microsoft.com/office/drawing/2014/main" val="619046389"/>
                    </a:ext>
                  </a:extLst>
                </a:gridCol>
              </a:tblGrid>
              <a:tr h="3420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Tests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Percent of Exhaustive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326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0861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0.08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7558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4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2532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4211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074316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5C24376-861C-E97D-CB82-9D02A1DE9C43}"/>
              </a:ext>
            </a:extLst>
          </p:cNvPr>
          <p:cNvSpPr txBox="1"/>
          <p:nvPr/>
        </p:nvSpPr>
        <p:spPr>
          <a:xfrm>
            <a:off x="1849716" y="4531141"/>
            <a:ext cx="6933599" cy="403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Introduction to Combinatorial Testing, Kuhn et al., 2013, section 3.2.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476C80B-546E-82EB-D3E1-A4BF169F9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Increasing number of parameters (slide 1 of 2)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C2D42C-A50C-F86D-FA3B-4BB71F745C8D}"/>
              </a:ext>
            </a:extLst>
          </p:cNvPr>
          <p:cNvSpPr txBox="1">
            <a:spLocks/>
          </p:cNvSpPr>
          <p:nvPr/>
        </p:nvSpPr>
        <p:spPr>
          <a:xfrm>
            <a:off x="1284316" y="43495"/>
            <a:ext cx="751199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Increasing number of parameters (slide 1 of 2)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Chart 2" descr="Graph.  All-pairs testing. Every parameter has 2 possible values.  Numerical data is in table, also on this slide.">
            <a:extLst>
              <a:ext uri="{FF2B5EF4-FFF2-40B4-BE49-F238E27FC236}">
                <a16:creationId xmlns:a16="http://schemas.microsoft.com/office/drawing/2014/main" id="{39B54AF5-F476-B0DA-B608-03C54B9CFE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8998735"/>
              </p:ext>
            </p:extLst>
          </p:nvPr>
        </p:nvGraphicFramePr>
        <p:xfrm>
          <a:off x="180000" y="597931"/>
          <a:ext cx="6949080" cy="4209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13F5BD-41A9-8146-B390-E73493957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486475"/>
              </p:ext>
            </p:extLst>
          </p:nvPr>
        </p:nvGraphicFramePr>
        <p:xfrm>
          <a:off x="7513560" y="692252"/>
          <a:ext cx="2167560" cy="347472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1166040">
                  <a:extLst>
                    <a:ext uri="{9D8B030D-6E8A-4147-A177-3AD203B41FA5}">
                      <a16:colId xmlns:a16="http://schemas.microsoft.com/office/drawing/2014/main" val="2924832363"/>
                    </a:ext>
                  </a:extLst>
                </a:gridCol>
                <a:gridCol w="1001520">
                  <a:extLst>
                    <a:ext uri="{9D8B030D-6E8A-4147-A177-3AD203B41FA5}">
                      <a16:colId xmlns:a16="http://schemas.microsoft.com/office/drawing/2014/main" val="3768868033"/>
                    </a:ext>
                  </a:extLst>
                </a:gridCol>
              </a:tblGrid>
              <a:tr h="3420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 b="1"/>
                      </a:pPr>
                      <a:r>
                        <a:rPr lang="en-CA" sz="135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37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882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87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877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9815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920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3826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6672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231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2862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5477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CD7275-4181-69B6-C5DD-50113B2D0666}"/>
              </a:ext>
            </a:extLst>
          </p:cNvPr>
          <p:cNvSpPr txBox="1"/>
          <p:nvPr/>
        </p:nvSpPr>
        <p:spPr>
          <a:xfrm>
            <a:off x="81566" y="4807771"/>
            <a:ext cx="6689349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60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https://math.nist.gov/coveringarrays/ipof/tables/table.2.2.html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66901F-4471-039B-02C7-1CE0A39B8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Increasing number of parameters (slide 2 of 2)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7AF04-4E8D-8489-BFFD-A637E7E4735E}"/>
              </a:ext>
            </a:extLst>
          </p:cNvPr>
          <p:cNvSpPr txBox="1">
            <a:spLocks/>
          </p:cNvSpPr>
          <p:nvPr/>
        </p:nvSpPr>
        <p:spPr>
          <a:xfrm>
            <a:off x="1284316" y="0"/>
            <a:ext cx="751199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Increasing number of parameters (slide 2 of 2)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3" name="Chart 2" descr="Graph.  All-pairs testing. Every parameter has v=2, 3, or 4 possible values.  Numerical data is in table, also on this slide.&#10;">
            <a:extLst>
              <a:ext uri="{FF2B5EF4-FFF2-40B4-BE49-F238E27FC236}">
                <a16:creationId xmlns:a16="http://schemas.microsoft.com/office/drawing/2014/main" id="{E383DC3C-AF7F-D9CA-D3B0-305DDAE83B20}"/>
              </a:ext>
            </a:extLst>
          </p:cNvPr>
          <p:cNvGraphicFramePr/>
          <p:nvPr/>
        </p:nvGraphicFramePr>
        <p:xfrm>
          <a:off x="1" y="522628"/>
          <a:ext cx="6333688" cy="40442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8DE93E6-9335-CE46-A79D-68B92269209D}"/>
              </a:ext>
            </a:extLst>
          </p:cNvPr>
          <p:cNvGraphicFramePr>
            <a:graphicFrameLocks noGrp="1"/>
          </p:cNvGraphicFramePr>
          <p:nvPr/>
        </p:nvGraphicFramePr>
        <p:xfrm>
          <a:off x="6333689" y="522628"/>
          <a:ext cx="3746932" cy="368046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1159959">
                  <a:extLst>
                    <a:ext uri="{9D8B030D-6E8A-4147-A177-3AD203B41FA5}">
                      <a16:colId xmlns:a16="http://schemas.microsoft.com/office/drawing/2014/main" val="3875632966"/>
                    </a:ext>
                  </a:extLst>
                </a:gridCol>
                <a:gridCol w="856299">
                  <a:extLst>
                    <a:ext uri="{9D8B030D-6E8A-4147-A177-3AD203B41FA5}">
                      <a16:colId xmlns:a16="http://schemas.microsoft.com/office/drawing/2014/main" val="26686026"/>
                    </a:ext>
                  </a:extLst>
                </a:gridCol>
                <a:gridCol w="874375">
                  <a:extLst>
                    <a:ext uri="{9D8B030D-6E8A-4147-A177-3AD203B41FA5}">
                      <a16:colId xmlns:a16="http://schemas.microsoft.com/office/drawing/2014/main" val="731185232"/>
                    </a:ext>
                  </a:extLst>
                </a:gridCol>
                <a:gridCol w="856299">
                  <a:extLst>
                    <a:ext uri="{9D8B030D-6E8A-4147-A177-3AD203B41FA5}">
                      <a16:colId xmlns:a16="http://schemas.microsoft.com/office/drawing/2014/main" val="9149530"/>
                    </a:ext>
                  </a:extLst>
                </a:gridCol>
              </a:tblGrid>
              <a:tr h="3420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tests for v=2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 b="1"/>
                      </a:pPr>
                      <a:r>
                        <a:rPr lang="en-CA" sz="135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tests for v=3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 b="1"/>
                      </a:pPr>
                      <a:r>
                        <a:rPr lang="en-CA" sz="135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tests for v=4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6107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773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6270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2391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9291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0168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87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6795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4796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7372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05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32550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E140973-3B9D-572D-1DEC-EB8440485D98}"/>
              </a:ext>
            </a:extLst>
          </p:cNvPr>
          <p:cNvSpPr txBox="1"/>
          <p:nvPr/>
        </p:nvSpPr>
        <p:spPr>
          <a:xfrm>
            <a:off x="1485855" y="4594944"/>
            <a:ext cx="7108914" cy="356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80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https://math.nist.gov/coveringarrays/ipof/ipof-results.html</a:t>
            </a:r>
          </a:p>
        </p:txBody>
      </p:sp>
    </p:spTree>
    <p:extLst>
      <p:ext uri="{BB962C8B-B14F-4D97-AF65-F5344CB8AC3E}">
        <p14:creationId xmlns:p14="http://schemas.microsoft.com/office/powerpoint/2010/main" val="2018218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66901F-4471-039B-02C7-1CE0A39B8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Increasing number of values per parameter</a:t>
            </a:r>
            <a:endParaRPr kumimoji="0" lang="en-CA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27AF04-4E8D-8489-BFFD-A637E7E4735E}"/>
              </a:ext>
            </a:extLst>
          </p:cNvPr>
          <p:cNvSpPr txBox="1">
            <a:spLocks/>
          </p:cNvSpPr>
          <p:nvPr/>
        </p:nvSpPr>
        <p:spPr>
          <a:xfrm>
            <a:off x="1284316" y="0"/>
            <a:ext cx="703109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Increasing number of values per parameter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140973-3B9D-572D-1DEC-EB8440485D98}"/>
              </a:ext>
            </a:extLst>
          </p:cNvPr>
          <p:cNvSpPr txBox="1"/>
          <p:nvPr/>
        </p:nvSpPr>
        <p:spPr>
          <a:xfrm>
            <a:off x="143283" y="4536995"/>
            <a:ext cx="2179002" cy="356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80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Dan Tripp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BFC7148-A3F6-ADC9-D05D-45A112ECDD02}"/>
              </a:ext>
            </a:extLst>
          </p:cNvPr>
          <p:cNvGraphicFramePr>
            <a:graphicFrameLocks noGrp="1"/>
          </p:cNvGraphicFramePr>
          <p:nvPr/>
        </p:nvGraphicFramePr>
        <p:xfrm>
          <a:off x="6347772" y="574793"/>
          <a:ext cx="3589571" cy="342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2221">
                  <a:extLst>
                    <a:ext uri="{9D8B030D-6E8A-4147-A177-3AD203B41FA5}">
                      <a16:colId xmlns:a16="http://schemas.microsoft.com/office/drawing/2014/main" val="250600950"/>
                    </a:ext>
                  </a:extLst>
                </a:gridCol>
                <a:gridCol w="785777">
                  <a:extLst>
                    <a:ext uri="{9D8B030D-6E8A-4147-A177-3AD203B41FA5}">
                      <a16:colId xmlns:a16="http://schemas.microsoft.com/office/drawing/2014/main" val="2068853160"/>
                    </a:ext>
                  </a:extLst>
                </a:gridCol>
                <a:gridCol w="803635">
                  <a:extLst>
                    <a:ext uri="{9D8B030D-6E8A-4147-A177-3AD203B41FA5}">
                      <a16:colId xmlns:a16="http://schemas.microsoft.com/office/drawing/2014/main" val="1928929573"/>
                    </a:ext>
                  </a:extLst>
                </a:gridCol>
                <a:gridCol w="1017938">
                  <a:extLst>
                    <a:ext uri="{9D8B030D-6E8A-4147-A177-3AD203B41FA5}">
                      <a16:colId xmlns:a16="http://schemas.microsoft.com/office/drawing/2014/main" val="868521677"/>
                    </a:ext>
                  </a:extLst>
                </a:gridCol>
              </a:tblGrid>
              <a:tr h="826168">
                <a:tc>
                  <a:txBody>
                    <a:bodyPr/>
                    <a:lstStyle/>
                    <a:p>
                      <a:pPr algn="l" fontAlgn="t"/>
                      <a:r>
                        <a:rPr lang="en-US" sz="135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values per parameter</a:t>
                      </a:r>
                      <a:endParaRPr lang="en-US" sz="135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35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pairs</a:t>
                      </a:r>
                      <a:endParaRPr lang="en-US" sz="135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35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triplets</a:t>
                      </a:r>
                      <a:endParaRPr lang="en-US" sz="135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35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quadruples</a:t>
                      </a:r>
                      <a:endParaRPr lang="en-US" sz="135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130724673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466300262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13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23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56505510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12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43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100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5065472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22</a:t>
                      </a:r>
                      <a:endParaRPr lang="en-CA" sz="135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100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333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1844408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5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36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186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810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49021296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6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49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317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1695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23463539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66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497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3089</a:t>
                      </a:r>
                      <a:endParaRPr lang="en-CA" sz="135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836345635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86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736</a:t>
                      </a:r>
                      <a:endParaRPr lang="en-CA" sz="135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5252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91268102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9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108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1037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8385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32752637"/>
                  </a:ext>
                </a:extLst>
              </a:tr>
              <a:tr h="259377"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130</a:t>
                      </a:r>
                      <a:endParaRPr lang="en-CA" sz="135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1410</a:t>
                      </a:r>
                      <a:endParaRPr lang="en-CA" sz="135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35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12743</a:t>
                      </a:r>
                      <a:endParaRPr lang="en-CA" sz="135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85139940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92B7B3C-180F-4AD4-2844-469164DC67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1041069"/>
              </p:ext>
            </p:extLst>
          </p:nvPr>
        </p:nvGraphicFramePr>
        <p:xfrm>
          <a:off x="0" y="574793"/>
          <a:ext cx="6248400" cy="384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88802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E8C75D-F83F-31DA-DFFE-5CB0830B2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Infeasible combinations – the problem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F677A-057B-7ADA-1603-91F5CC3FB64E}"/>
              </a:ext>
            </a:extLst>
          </p:cNvPr>
          <p:cNvSpPr txBox="1">
            <a:spLocks/>
          </p:cNvSpPr>
          <p:nvPr/>
        </p:nvSpPr>
        <p:spPr>
          <a:xfrm>
            <a:off x="2844346" y="98834"/>
            <a:ext cx="453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Infeasible combinations – the problem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188E8-17E1-6361-F1D8-917F11980670}"/>
              </a:ext>
            </a:extLst>
          </p:cNvPr>
          <p:cNvSpPr txBox="1"/>
          <p:nvPr/>
        </p:nvSpPr>
        <p:spPr>
          <a:xfrm>
            <a:off x="140970" y="468166"/>
            <a:ext cx="5824401" cy="43225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mobile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4E8C75D-F83F-31DA-DFFE-5CB0830B2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Infeasible combinations – the problem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DF677A-057B-7ADA-1603-91F5CC3FB64E}"/>
              </a:ext>
            </a:extLst>
          </p:cNvPr>
          <p:cNvSpPr txBox="1">
            <a:spLocks/>
          </p:cNvSpPr>
          <p:nvPr/>
        </p:nvSpPr>
        <p:spPr>
          <a:xfrm>
            <a:off x="2844346" y="98834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Infeasible combinations – the problem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188E8-17E1-6361-F1D8-917F11980670}"/>
              </a:ext>
            </a:extLst>
          </p:cNvPr>
          <p:cNvSpPr txBox="1"/>
          <p:nvPr/>
        </p:nvSpPr>
        <p:spPr>
          <a:xfrm>
            <a:off x="140970" y="468166"/>
            <a:ext cx="5824401" cy="43225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safari            mobile 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safari            mobile 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mobile    SKIP</a:t>
            </a:r>
          </a:p>
        </p:txBody>
      </p:sp>
    </p:spTree>
    <p:extLst>
      <p:ext uri="{BB962C8B-B14F-4D97-AF65-F5344CB8AC3E}">
        <p14:creationId xmlns:p14="http://schemas.microsoft.com/office/powerpoint/2010/main" val="3080190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D120E9-F3BE-A7D0-E8E2-2E89BA779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Infeasible combinations – the solution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DEF427-DB61-9969-4546-C9F87E48F953}"/>
              </a:ext>
            </a:extLst>
          </p:cNvPr>
          <p:cNvSpPr txBox="1">
            <a:spLocks/>
          </p:cNvSpPr>
          <p:nvPr/>
        </p:nvSpPr>
        <p:spPr>
          <a:xfrm>
            <a:off x="2620419" y="63638"/>
            <a:ext cx="437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Infeasible combinations – the solution</a:t>
            </a:r>
            <a:endParaRPr kumimoji="0" lang="en-CA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2F59AC-5FBC-1AD0-9CDF-B11383ACE30C}"/>
              </a:ext>
            </a:extLst>
          </p:cNvPr>
          <p:cNvSpPr txBox="1"/>
          <p:nvPr/>
        </p:nvSpPr>
        <p:spPr>
          <a:xfrm>
            <a:off x="99196" y="715560"/>
            <a:ext cx="9882231" cy="48353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B5F8D-6836-5722-5871-443611AE4FA8}"/>
              </a:ext>
            </a:extLst>
          </p:cNvPr>
          <p:cNvSpPr txBox="1"/>
          <p:nvPr/>
        </p:nvSpPr>
        <p:spPr>
          <a:xfrm>
            <a:off x="99196" y="432970"/>
            <a:ext cx="9792290" cy="506068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# New: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if [BROWSER] = "</a:t>
            </a:r>
            <a:r>
              <a:rPr lang="en-CA" sz="150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" then [OS] = "android";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if [BROWSER] = "safari" then [OS] = "</a:t>
            </a:r>
            <a:r>
              <a:rPr lang="en-CA" sz="150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";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dirty="0"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6EFACE7-9770-BD32-D8E3-509850F2D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Ineffectual combinations – the problem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1C6383-13CA-594A-027F-8F500DE01E63}"/>
              </a:ext>
            </a:extLst>
          </p:cNvPr>
          <p:cNvSpPr txBox="1">
            <a:spLocks/>
          </p:cNvSpPr>
          <p:nvPr/>
        </p:nvSpPr>
        <p:spPr>
          <a:xfrm>
            <a:off x="2563019" y="87085"/>
            <a:ext cx="49536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Ineffectual combinations – the problem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2F3439-F927-7239-72F2-C831BFE1ABEB}"/>
              </a:ext>
            </a:extLst>
          </p:cNvPr>
          <p:cNvSpPr txBox="1"/>
          <p:nvPr/>
        </p:nvSpPr>
        <p:spPr>
          <a:xfrm>
            <a:off x="104352" y="720000"/>
            <a:ext cx="9871919" cy="415856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NUM_SEARCH_RESULTS: 0, 1, 2, 999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BROWSER: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chrome, safari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PALETTE: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35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NUM_SEARCH_RESULTS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0                   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0 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0  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safari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6258C7-4668-D3D3-5585-39556507E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Ineffectual combinations – the solution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C81CA8-B5C7-FA72-DD0B-1068D4EF4C0C}"/>
              </a:ext>
            </a:extLst>
          </p:cNvPr>
          <p:cNvSpPr txBox="1">
            <a:spLocks/>
          </p:cNvSpPr>
          <p:nvPr/>
        </p:nvSpPr>
        <p:spPr>
          <a:xfrm>
            <a:off x="2570232" y="108855"/>
            <a:ext cx="49391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Ineffectual combinations – the solution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14B46-4DF7-708E-E8C4-F78CBB36A554}"/>
              </a:ext>
            </a:extLst>
          </p:cNvPr>
          <p:cNvSpPr txBox="1"/>
          <p:nvPr/>
        </p:nvSpPr>
        <p:spPr>
          <a:xfrm>
            <a:off x="100652" y="745274"/>
            <a:ext cx="9674720" cy="418000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NUM_SEARCH_RESULTS: ~0, 1, 2, 999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# ^^ New: the "~" before the "0"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BROWSER: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chrome, safari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PALETTE: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35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NUM_SEARCH_RESULTS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~0                  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~0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~0 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1                   safari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2  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999                 safari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12FA369-7678-5FA7-79FD-D0EADC384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The Problem (slide 1 of 3)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F0ADA5-BC11-838D-B682-63D4F93AD5B5}"/>
              </a:ext>
            </a:extLst>
          </p:cNvPr>
          <p:cNvSpPr txBox="1">
            <a:spLocks/>
          </p:cNvSpPr>
          <p:nvPr/>
        </p:nvSpPr>
        <p:spPr>
          <a:xfrm>
            <a:off x="2701370" y="0"/>
            <a:ext cx="3993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Microsoft YaHei" pitchFamily="2"/>
                <a:cs typeface="Lucida Sans" pitchFamily="2"/>
              </a:rPr>
              <a:t>The Problem (slide 1 of 2)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E8D40468-A499-2C6E-139F-01EB12DDA5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155651"/>
              </p:ext>
            </p:extLst>
          </p:nvPr>
        </p:nvGraphicFramePr>
        <p:xfrm>
          <a:off x="327137" y="1282000"/>
          <a:ext cx="9425364" cy="33677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1788">
                  <a:extLst>
                    <a:ext uri="{9D8B030D-6E8A-4147-A177-3AD203B41FA5}">
                      <a16:colId xmlns:a16="http://schemas.microsoft.com/office/drawing/2014/main" val="3575384645"/>
                    </a:ext>
                  </a:extLst>
                </a:gridCol>
                <a:gridCol w="3141788">
                  <a:extLst>
                    <a:ext uri="{9D8B030D-6E8A-4147-A177-3AD203B41FA5}">
                      <a16:colId xmlns:a16="http://schemas.microsoft.com/office/drawing/2014/main" val="2901885825"/>
                    </a:ext>
                  </a:extLst>
                </a:gridCol>
                <a:gridCol w="3141788">
                  <a:extLst>
                    <a:ext uri="{9D8B030D-6E8A-4147-A177-3AD203B41FA5}">
                      <a16:colId xmlns:a16="http://schemas.microsoft.com/office/drawing/2014/main" val="1023763168"/>
                    </a:ext>
                  </a:extLst>
                </a:gridCol>
              </a:tblGrid>
              <a:tr h="244892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Number of tests (cumulative)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603575"/>
                  </a:ext>
                </a:extLst>
              </a:tr>
              <a:tr h="342607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Chrome, Firefox, 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05546"/>
                  </a:ext>
                </a:extLst>
              </a:tr>
              <a:tr h="342607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Layout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Desktop, Mobile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 =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780113"/>
                  </a:ext>
                </a:extLst>
              </a:tr>
              <a:tr h="2521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>
                          <a:latin typeface="+mn-lt"/>
                        </a:rPr>
                        <a:t>Operating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Windows, macOS, Ubuntu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 = 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750915"/>
                  </a:ext>
                </a:extLst>
              </a:tr>
              <a:tr h="134947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High Contrast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On,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3*2*3*2 = 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321086"/>
                  </a:ext>
                </a:extLst>
              </a:tr>
              <a:tr h="342607">
                <a:tc>
                  <a:txBody>
                    <a:bodyPr/>
                    <a:lstStyle/>
                    <a:p>
                      <a:r>
                        <a:rPr lang="en-CA" u="none" dirty="0">
                          <a:latin typeface="+mn-lt"/>
                        </a:rPr>
                        <a:t>Viewport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1280, 640, 320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3*2*3*2*3 = 108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037462"/>
                  </a:ext>
                </a:extLst>
              </a:tr>
              <a:tr h="342607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Number of columns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1, 2, 4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3*2*3*2*3*3 = 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036682"/>
                  </a:ext>
                </a:extLst>
              </a:tr>
              <a:tr h="441633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Blog 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Drupal, </a:t>
                      </a:r>
                      <a:r>
                        <a:rPr lang="en-CA" dirty="0" err="1">
                          <a:latin typeface="+mn-lt"/>
                        </a:rPr>
                        <a:t>Wordpress</a:t>
                      </a:r>
                      <a:r>
                        <a:rPr lang="en-CA" dirty="0">
                          <a:latin typeface="+mn-lt"/>
                        </a:rPr>
                        <a:t>, Joomla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3*2*3*2*3*3*3 = 972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213797"/>
                  </a:ext>
                </a:extLst>
              </a:tr>
              <a:tr h="342607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Blog – number of posts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0, 1, 2, 10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3*2*3*2*3*3*3*4 = 3888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13458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1B05CBF-D6AB-E931-975A-FFABB5F06703}"/>
              </a:ext>
            </a:extLst>
          </p:cNvPr>
          <p:cNvSpPr txBox="1"/>
          <p:nvPr/>
        </p:nvSpPr>
        <p:spPr>
          <a:xfrm>
            <a:off x="2286481" y="628614"/>
            <a:ext cx="55076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Testing a certain imaginary web page template</a:t>
            </a:r>
            <a:endParaRPr lang="en-CA" sz="2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F22A2D-5630-1512-0F9E-2AF6C8F4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</a:rPr>
              <a:t>Follow-up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60A7B1-F37C-FB41-2013-5B405A892AD6}"/>
              </a:ext>
            </a:extLst>
          </p:cNvPr>
          <p:cNvSpPr txBox="1">
            <a:spLocks/>
          </p:cNvSpPr>
          <p:nvPr/>
        </p:nvSpPr>
        <p:spPr>
          <a:xfrm>
            <a:off x="4312164" y="527369"/>
            <a:ext cx="1456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Follow-up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2A3E0-80AC-21BB-E516-30FBBC67BF06}"/>
              </a:ext>
            </a:extLst>
          </p:cNvPr>
          <p:cNvSpPr txBox="1"/>
          <p:nvPr/>
        </p:nvSpPr>
        <p:spPr>
          <a:xfrm>
            <a:off x="1678398" y="1510018"/>
            <a:ext cx="67238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2"/>
              </a:rPr>
              <a:t>daniel.john.tripp@gmail.com</a:t>
            </a:r>
            <a:r>
              <a:rPr lang="en-CA" dirty="0"/>
              <a:t> / </a:t>
            </a:r>
            <a:r>
              <a:rPr lang="en-CA" dirty="0">
                <a:hlinkClick r:id="rId3"/>
              </a:rPr>
              <a:t>dtr@siteimprove.com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4"/>
              </a:rPr>
              <a:t>https://linkedin.com/in/dan-tripp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5"/>
              </a:rPr>
              <a:t>https://dan-tripp-siteimprove.github.io/accessu-2023-all-pairs-testing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342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A0EEC61-7792-C913-4F9E-62D3691D01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804442"/>
              </p:ext>
            </p:extLst>
          </p:nvPr>
        </p:nvGraphicFramePr>
        <p:xfrm>
          <a:off x="385894" y="755009"/>
          <a:ext cx="9295001" cy="4295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F234097-C7FE-27E6-2807-6873A314E8D1}"/>
              </a:ext>
            </a:extLst>
          </p:cNvPr>
          <p:cNvSpPr txBox="1">
            <a:spLocks/>
          </p:cNvSpPr>
          <p:nvPr/>
        </p:nvSpPr>
        <p:spPr>
          <a:xfrm>
            <a:off x="2701370" y="0"/>
            <a:ext cx="45576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The Problem (slide 2 of 2)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6647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33A2FCE-2277-63D7-C448-6232DD6729E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The Crucial Observation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9A76F-0F14-7C8E-C47D-930DA9F64F89}"/>
              </a:ext>
            </a:extLst>
          </p:cNvPr>
          <p:cNvSpPr txBox="1">
            <a:spLocks/>
          </p:cNvSpPr>
          <p:nvPr/>
        </p:nvSpPr>
        <p:spPr>
          <a:xfrm>
            <a:off x="2230889" y="0"/>
            <a:ext cx="57038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The Crucial Observation (slide 1 of 2)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767FF3-9A6C-14CA-9317-81FF408426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796138"/>
              </p:ext>
            </p:extLst>
          </p:nvPr>
        </p:nvGraphicFramePr>
        <p:xfrm>
          <a:off x="7097486" y="630000"/>
          <a:ext cx="2918618" cy="2921457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1423024">
                  <a:extLst>
                    <a:ext uri="{9D8B030D-6E8A-4147-A177-3AD203B41FA5}">
                      <a16:colId xmlns:a16="http://schemas.microsoft.com/office/drawing/2014/main" val="3892770094"/>
                    </a:ext>
                  </a:extLst>
                </a:gridCol>
                <a:gridCol w="1495594">
                  <a:extLst>
                    <a:ext uri="{9D8B030D-6E8A-4147-A177-3AD203B41FA5}">
                      <a16:colId xmlns:a16="http://schemas.microsoft.com/office/drawing/2014/main" val="2625214634"/>
                    </a:ext>
                  </a:extLst>
                </a:gridCol>
              </a:tblGrid>
              <a:tr h="606657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Num params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Cumulative percent of bugs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802177"/>
                  </a:ext>
                </a:extLst>
              </a:tr>
              <a:tr h="3924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29%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46158"/>
                  </a:ext>
                </a:extLst>
              </a:tr>
              <a:tr h="3715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76%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14575"/>
                  </a:ext>
                </a:extLst>
              </a:tr>
              <a:tr h="3492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95%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59627"/>
                  </a:ext>
                </a:extLst>
              </a:tr>
              <a:tr h="4039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97%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866999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99%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674840"/>
                  </a:ext>
                </a:extLst>
              </a:tr>
              <a:tr h="41616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0850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0C219B-541C-3340-7A9D-EC90F2FA97A5}"/>
              </a:ext>
            </a:extLst>
          </p:cNvPr>
          <p:cNvSpPr txBox="1"/>
          <p:nvPr/>
        </p:nvSpPr>
        <p:spPr>
          <a:xfrm>
            <a:off x="64520" y="4469742"/>
            <a:ext cx="9822543" cy="48893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</a:t>
            </a:r>
            <a:r>
              <a:rPr lang="en-US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“An investigation of the applicability of design of experiments to software testing”, Kuhn et al., January 2003, IEEE Xplore</a:t>
            </a:r>
            <a:r>
              <a:rPr lang="en-CA" sz="1350" dirty="0">
                <a:latin typeface="Liberation Sans" pitchFamily="18"/>
                <a:ea typeface="Microsoft YaHei" pitchFamily="2"/>
                <a:cs typeface="Lucida Sans" pitchFamily="2"/>
              </a:rPr>
              <a:t>.  </a:t>
            </a: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Table 1.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DBEC5D8-450F-411C-840F-39B07BE819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9677835"/>
              </p:ext>
            </p:extLst>
          </p:nvPr>
        </p:nvGraphicFramePr>
        <p:xfrm>
          <a:off x="64520" y="629999"/>
          <a:ext cx="6924109" cy="38258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33A2FCE-2277-63D7-C448-6232DD6729E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The Crucial Observation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B9A76F-0F14-7C8E-C47D-930DA9F64F89}"/>
              </a:ext>
            </a:extLst>
          </p:cNvPr>
          <p:cNvSpPr txBox="1">
            <a:spLocks/>
          </p:cNvSpPr>
          <p:nvPr/>
        </p:nvSpPr>
        <p:spPr>
          <a:xfrm>
            <a:off x="2230889" y="0"/>
            <a:ext cx="5618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The Crucial Observation (slide 2 of 2)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 descr="Graph.  x axis: &quot;Number of parameters involved in faults&quot;.  y axis: &quot;cumulative percent of faults&quot;.  Numerical data is in table, also on this slide.">
            <a:extLst>
              <a:ext uri="{FF2B5EF4-FFF2-40B4-BE49-F238E27FC236}">
                <a16:creationId xmlns:a16="http://schemas.microsoft.com/office/drawing/2014/main" id="{5DC624B0-410F-1B96-D131-B0BE3B851A7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585275"/>
            <a:ext cx="5477039" cy="4500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767FF3-9A6C-14CA-9317-81FF40842607}"/>
              </a:ext>
            </a:extLst>
          </p:cNvPr>
          <p:cNvGraphicFramePr>
            <a:graphicFrameLocks noGrp="1"/>
          </p:cNvGraphicFramePr>
          <p:nvPr/>
        </p:nvGraphicFramePr>
        <p:xfrm>
          <a:off x="5477040" y="612543"/>
          <a:ext cx="4603586" cy="318603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857546">
                  <a:extLst>
                    <a:ext uri="{9D8B030D-6E8A-4147-A177-3AD203B41FA5}">
                      <a16:colId xmlns:a16="http://schemas.microsoft.com/office/drawing/2014/main" val="3892770094"/>
                    </a:ext>
                  </a:extLst>
                </a:gridCol>
                <a:gridCol w="668117">
                  <a:extLst>
                    <a:ext uri="{9D8B030D-6E8A-4147-A177-3AD203B41FA5}">
                      <a16:colId xmlns:a16="http://schemas.microsoft.com/office/drawing/2014/main" val="2625214634"/>
                    </a:ext>
                  </a:extLst>
                </a:gridCol>
                <a:gridCol w="915644">
                  <a:extLst>
                    <a:ext uri="{9D8B030D-6E8A-4147-A177-3AD203B41FA5}">
                      <a16:colId xmlns:a16="http://schemas.microsoft.com/office/drawing/2014/main" val="870054147"/>
                    </a:ext>
                  </a:extLst>
                </a:gridCol>
                <a:gridCol w="775311">
                  <a:extLst>
                    <a:ext uri="{9D8B030D-6E8A-4147-A177-3AD203B41FA5}">
                      <a16:colId xmlns:a16="http://schemas.microsoft.com/office/drawing/2014/main" val="1724238071"/>
                    </a:ext>
                  </a:extLst>
                </a:gridCol>
                <a:gridCol w="709440">
                  <a:extLst>
                    <a:ext uri="{9D8B030D-6E8A-4147-A177-3AD203B41FA5}">
                      <a16:colId xmlns:a16="http://schemas.microsoft.com/office/drawing/2014/main" val="1831409779"/>
                    </a:ext>
                  </a:extLst>
                </a:gridCol>
                <a:gridCol w="677528">
                  <a:extLst>
                    <a:ext uri="{9D8B030D-6E8A-4147-A177-3AD203B41FA5}">
                      <a16:colId xmlns:a16="http://schemas.microsoft.com/office/drawing/2014/main" val="127297348"/>
                    </a:ext>
                  </a:extLst>
                </a:gridCol>
              </a:tblGrid>
              <a:tr h="34419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 dirty="0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Cumulative percent of faults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 dirty="0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802177"/>
                  </a:ext>
                </a:extLst>
              </a:tr>
              <a:tr h="52704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 params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Med 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NASA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NW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159382"/>
                  </a:ext>
                </a:extLst>
              </a:tr>
              <a:tr h="3924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46158"/>
                  </a:ext>
                </a:extLst>
              </a:tr>
              <a:tr h="3715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14575"/>
                  </a:ext>
                </a:extLst>
              </a:tr>
              <a:tr h="3492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59627"/>
                  </a:ext>
                </a:extLst>
              </a:tr>
              <a:tr h="4039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866999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674840"/>
                  </a:ext>
                </a:extLst>
              </a:tr>
              <a:tr h="41616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0850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0C219B-541C-3340-7A9D-EC90F2FA97A5}"/>
              </a:ext>
            </a:extLst>
          </p:cNvPr>
          <p:cNvSpPr txBox="1"/>
          <p:nvPr/>
        </p:nvSpPr>
        <p:spPr>
          <a:xfrm>
            <a:off x="5693166" y="3971984"/>
            <a:ext cx="4171334" cy="128505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Sources: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dirty="0">
                <a:latin typeface="Liberation Sans" pitchFamily="18"/>
                <a:ea typeface="Microsoft YaHei" pitchFamily="2"/>
                <a:cs typeface="Lucida Sans" pitchFamily="2"/>
              </a:rPr>
              <a:t>- </a:t>
            </a: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Introduction to Combinatorial Testing, Kuhn et al., 2013, page 202. 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- “An investigation of the applicability of design of experiments to software testing”, Kuhn et al., January 2003, IEEE Xplore</a:t>
            </a:r>
            <a:r>
              <a:rPr lang="en-CA" sz="1350" dirty="0">
                <a:latin typeface="Liberation Sans" pitchFamily="18"/>
                <a:ea typeface="Microsoft YaHei" pitchFamily="2"/>
                <a:cs typeface="Lucida Sans" pitchFamily="2"/>
              </a:rPr>
              <a:t>.  </a:t>
            </a: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Table 1.</a:t>
            </a:r>
          </a:p>
        </p:txBody>
      </p:sp>
    </p:spTree>
    <p:extLst>
      <p:ext uri="{BB962C8B-B14F-4D97-AF65-F5344CB8AC3E}">
        <p14:creationId xmlns:p14="http://schemas.microsoft.com/office/powerpoint/2010/main" val="3166103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3CFB61-D41C-2993-65E4-6BEA86DB2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All-pairs – tool-generated (slide 1 of 2) 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64CD3A-74AE-9331-D8E2-C741C59D40C9}"/>
              </a:ext>
            </a:extLst>
          </p:cNvPr>
          <p:cNvSpPr txBox="1">
            <a:spLocks/>
          </p:cNvSpPr>
          <p:nvPr/>
        </p:nvSpPr>
        <p:spPr>
          <a:xfrm>
            <a:off x="2339092" y="174171"/>
            <a:ext cx="54024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All-pairs – tool-generated (slide 1 of 2) </a:t>
            </a:r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E1B791-C26D-8E16-D97D-E6C48FDC1F63}"/>
              </a:ext>
            </a:extLst>
          </p:cNvPr>
          <p:cNvSpPr txBox="1"/>
          <p:nvPr/>
        </p:nvSpPr>
        <p:spPr>
          <a:xfrm>
            <a:off x="931177" y="786053"/>
            <a:ext cx="86444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Consolas" panose="020B0609020204030204" pitchFamily="49" charset="0"/>
              </a:rPr>
              <a:t>Revisiting our “web page template” example: </a:t>
            </a:r>
          </a:p>
          <a:p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Parameters:</a:t>
            </a:r>
          </a:p>
          <a:p>
            <a:endParaRPr lang="en-CA" dirty="0">
              <a:latin typeface="Consolas" panose="020B0609020204030204" pitchFamily="49" charset="0"/>
            </a:endParaRPr>
          </a:p>
          <a:p>
            <a:pPr lvl="1"/>
            <a:r>
              <a:rPr lang="en-CA" dirty="0">
                <a:latin typeface="Consolas" panose="020B0609020204030204" pitchFamily="49" charset="0"/>
              </a:rPr>
              <a:t>BROWSER: </a:t>
            </a:r>
            <a:r>
              <a:rPr lang="en-CA" dirty="0" err="1">
                <a:latin typeface="Consolas" panose="020B0609020204030204" pitchFamily="49" charset="0"/>
              </a:rPr>
              <a:t>firefox</a:t>
            </a:r>
            <a:r>
              <a:rPr lang="en-CA" dirty="0">
                <a:latin typeface="Consolas" panose="020B0609020204030204" pitchFamily="49" charset="0"/>
              </a:rPr>
              <a:t>, chrome, edge</a:t>
            </a:r>
          </a:p>
          <a:p>
            <a:pPr lvl="1"/>
            <a:r>
              <a:rPr lang="en-CA" dirty="0">
                <a:latin typeface="Consolas" panose="020B0609020204030204" pitchFamily="49" charset="0"/>
              </a:rPr>
              <a:t>LAYOUT: desktop, mobile</a:t>
            </a:r>
          </a:p>
          <a:p>
            <a:pPr lvl="1"/>
            <a:r>
              <a:rPr lang="en-CA" dirty="0">
                <a:latin typeface="Consolas" panose="020B0609020204030204" pitchFamily="49" charset="0"/>
              </a:rPr>
              <a:t>PALETTE: </a:t>
            </a:r>
            <a:r>
              <a:rPr lang="en-CA" dirty="0" err="1">
                <a:latin typeface="Consolas" panose="020B0609020204030204" pitchFamily="49" charset="0"/>
              </a:rPr>
              <a:t>forced_palette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normal_colors</a:t>
            </a:r>
            <a:endParaRPr lang="en-CA" dirty="0">
              <a:latin typeface="Consolas" panose="020B0609020204030204" pitchFamily="49" charset="0"/>
            </a:endParaRPr>
          </a:p>
          <a:p>
            <a:pPr lvl="1"/>
            <a:r>
              <a:rPr lang="en-CA" dirty="0">
                <a:latin typeface="Consolas" panose="020B0609020204030204" pitchFamily="49" charset="0"/>
              </a:rPr>
              <a:t>OS: windows, </a:t>
            </a:r>
            <a:r>
              <a:rPr lang="en-CA" dirty="0" err="1">
                <a:latin typeface="Consolas" panose="020B0609020204030204" pitchFamily="49" charset="0"/>
              </a:rPr>
              <a:t>macos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linux</a:t>
            </a:r>
            <a:endParaRPr lang="en-CA" dirty="0">
              <a:latin typeface="Consolas" panose="020B0609020204030204" pitchFamily="49" charset="0"/>
            </a:endParaRPr>
          </a:p>
          <a:p>
            <a:pPr lvl="1"/>
            <a:r>
              <a:rPr lang="en-CA" dirty="0">
                <a:latin typeface="Consolas" panose="020B0609020204030204" pitchFamily="49" charset="0"/>
              </a:rPr>
              <a:t>VIEWPORT_WIDTH: 1280, 640, 320</a:t>
            </a:r>
          </a:p>
          <a:p>
            <a:pPr lvl="1"/>
            <a:r>
              <a:rPr lang="en-CA" dirty="0">
                <a:latin typeface="Consolas" panose="020B0609020204030204" pitchFamily="49" charset="0"/>
              </a:rPr>
              <a:t>NUM_COLUMNS: 1, 2, 4</a:t>
            </a:r>
          </a:p>
          <a:p>
            <a:pPr lvl="1"/>
            <a:r>
              <a:rPr lang="en-CA" dirty="0">
                <a:latin typeface="Consolas" panose="020B0609020204030204" pitchFamily="49" charset="0"/>
              </a:rPr>
              <a:t>BLOG_CMS: </a:t>
            </a:r>
            <a:r>
              <a:rPr lang="en-CA" dirty="0" err="1">
                <a:latin typeface="Consolas" panose="020B0609020204030204" pitchFamily="49" charset="0"/>
              </a:rPr>
              <a:t>drupal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wordpress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joomla</a:t>
            </a:r>
            <a:endParaRPr lang="en-CA" dirty="0">
              <a:latin typeface="Consolas" panose="020B0609020204030204" pitchFamily="49" charset="0"/>
            </a:endParaRPr>
          </a:p>
          <a:p>
            <a:pPr lvl="1"/>
            <a:r>
              <a:rPr lang="en-CA" dirty="0">
                <a:latin typeface="Consolas" panose="020B0609020204030204" pitchFamily="49" charset="0"/>
              </a:rPr>
              <a:t>BLOG_NUM_POSTS: 0, 1, 2, 10</a:t>
            </a:r>
          </a:p>
          <a:p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Number of tests in the exhaustive test set: 3888</a:t>
            </a:r>
          </a:p>
          <a:p>
            <a:r>
              <a:rPr lang="en-CA" dirty="0">
                <a:latin typeface="Consolas" panose="020B0609020204030204" pitchFamily="49" charset="0"/>
              </a:rPr>
              <a:t>Number of tests in the all-pairs test set: 17</a:t>
            </a:r>
          </a:p>
          <a:p>
            <a:r>
              <a:rPr lang="en-CA" dirty="0">
                <a:latin typeface="Consolas" panose="020B0609020204030204" pitchFamily="49" charset="0"/>
              </a:rPr>
              <a:t>17/3888 = 0.4%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7EFFC68-43DD-4835-87D1-9A88E97FE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All-pairs – tool-generated (slide 2 of 2)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AF7697-8210-4E41-3ADE-BFF841C2CB20}"/>
              </a:ext>
            </a:extLst>
          </p:cNvPr>
          <p:cNvSpPr txBox="1">
            <a:spLocks/>
          </p:cNvSpPr>
          <p:nvPr/>
        </p:nvSpPr>
        <p:spPr>
          <a:xfrm>
            <a:off x="2622022" y="-1582"/>
            <a:ext cx="4836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All-pairs – tool-generated (slide 2 of 2)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7BEFE-0DBA-E96A-98EE-F70783C7B674}"/>
              </a:ext>
            </a:extLst>
          </p:cNvPr>
          <p:cNvSpPr txBox="1"/>
          <p:nvPr/>
        </p:nvSpPr>
        <p:spPr>
          <a:xfrm>
            <a:off x="710195" y="346631"/>
            <a:ext cx="41050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350" dirty="0">
                <a:latin typeface="Consolas" panose="020B0609020204030204" pitchFamily="49" charset="0"/>
              </a:rPr>
              <a:t>BROWSER: </a:t>
            </a:r>
            <a:r>
              <a:rPr lang="en-CA" sz="1350" dirty="0" err="1">
                <a:latin typeface="Consolas" panose="020B0609020204030204" pitchFamily="49" charset="0"/>
              </a:rPr>
              <a:t>firefox</a:t>
            </a:r>
            <a:r>
              <a:rPr lang="en-CA" sz="1350" dirty="0">
                <a:latin typeface="Consolas" panose="020B0609020204030204" pitchFamily="49" charset="0"/>
              </a:rPr>
              <a:t>, chrome, edge</a:t>
            </a:r>
          </a:p>
          <a:p>
            <a:r>
              <a:rPr lang="en-CA" sz="1350" dirty="0">
                <a:latin typeface="Consolas" panose="020B0609020204030204" pitchFamily="49" charset="0"/>
              </a:rPr>
              <a:t>LAYOUT: desktop, mobile</a:t>
            </a:r>
          </a:p>
          <a:p>
            <a:r>
              <a:rPr lang="en-CA" sz="1350" dirty="0">
                <a:latin typeface="Consolas" panose="020B0609020204030204" pitchFamily="49" charset="0"/>
              </a:rPr>
              <a:t>PALETTE: </a:t>
            </a:r>
            <a:r>
              <a:rPr lang="en-CA" sz="1350" dirty="0" err="1">
                <a:latin typeface="Consolas" panose="020B0609020204030204" pitchFamily="49" charset="0"/>
              </a:rPr>
              <a:t>forced_palette</a:t>
            </a:r>
            <a:r>
              <a:rPr lang="en-CA" sz="1350" dirty="0">
                <a:latin typeface="Consolas" panose="020B0609020204030204" pitchFamily="49" charset="0"/>
              </a:rPr>
              <a:t>, </a:t>
            </a:r>
            <a:r>
              <a:rPr lang="en-CA" sz="1350" dirty="0" err="1">
                <a:latin typeface="Consolas" panose="020B0609020204030204" pitchFamily="49" charset="0"/>
              </a:rPr>
              <a:t>normal_colors</a:t>
            </a:r>
            <a:endParaRPr lang="en-CA" sz="1350" dirty="0">
              <a:latin typeface="Consolas" panose="020B0609020204030204" pitchFamily="49" charset="0"/>
            </a:endParaRPr>
          </a:p>
          <a:p>
            <a:r>
              <a:rPr lang="en-CA" sz="1350" dirty="0">
                <a:latin typeface="Consolas" panose="020B0609020204030204" pitchFamily="49" charset="0"/>
              </a:rPr>
              <a:t>OS: windows, </a:t>
            </a:r>
            <a:r>
              <a:rPr lang="en-CA" sz="1350" dirty="0" err="1">
                <a:latin typeface="Consolas" panose="020B0609020204030204" pitchFamily="49" charset="0"/>
              </a:rPr>
              <a:t>macos</a:t>
            </a:r>
            <a:r>
              <a:rPr lang="en-CA" sz="1350" dirty="0">
                <a:latin typeface="Consolas" panose="020B0609020204030204" pitchFamily="49" charset="0"/>
              </a:rPr>
              <a:t>, </a:t>
            </a:r>
            <a:r>
              <a:rPr lang="en-CA" sz="1350" dirty="0" err="1">
                <a:latin typeface="Consolas" panose="020B0609020204030204" pitchFamily="49" charset="0"/>
              </a:rPr>
              <a:t>linux</a:t>
            </a:r>
            <a:endParaRPr lang="en-CA" sz="13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826B46-CDBD-C0BA-D214-34F39C02A458}"/>
              </a:ext>
            </a:extLst>
          </p:cNvPr>
          <p:cNvSpPr txBox="1"/>
          <p:nvPr/>
        </p:nvSpPr>
        <p:spPr>
          <a:xfrm>
            <a:off x="5186249" y="346631"/>
            <a:ext cx="45673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350" dirty="0">
                <a:latin typeface="Consolas" panose="020B0609020204030204" pitchFamily="49" charset="0"/>
              </a:rPr>
              <a:t>VIEWPORT_WIDTH: 1280, 640, 320</a:t>
            </a:r>
          </a:p>
          <a:p>
            <a:r>
              <a:rPr lang="en-CA" sz="1350" dirty="0">
                <a:latin typeface="Consolas" panose="020B0609020204030204" pitchFamily="49" charset="0"/>
              </a:rPr>
              <a:t>NUM_COLUMNS: 1, 2, 4</a:t>
            </a:r>
          </a:p>
          <a:p>
            <a:r>
              <a:rPr lang="en-CA" sz="1350" dirty="0">
                <a:latin typeface="Consolas" panose="020B0609020204030204" pitchFamily="49" charset="0"/>
              </a:rPr>
              <a:t>BLOG_CMS: </a:t>
            </a:r>
            <a:r>
              <a:rPr lang="en-CA" sz="1350" dirty="0" err="1">
                <a:latin typeface="Consolas" panose="020B0609020204030204" pitchFamily="49" charset="0"/>
              </a:rPr>
              <a:t>drupal</a:t>
            </a:r>
            <a:r>
              <a:rPr lang="en-CA" sz="1350" dirty="0">
                <a:latin typeface="Consolas" panose="020B0609020204030204" pitchFamily="49" charset="0"/>
              </a:rPr>
              <a:t>, </a:t>
            </a:r>
            <a:r>
              <a:rPr lang="en-CA" sz="1350" dirty="0" err="1">
                <a:latin typeface="Consolas" panose="020B0609020204030204" pitchFamily="49" charset="0"/>
              </a:rPr>
              <a:t>wordpress</a:t>
            </a:r>
            <a:r>
              <a:rPr lang="en-CA" sz="1350" dirty="0">
                <a:latin typeface="Consolas" panose="020B0609020204030204" pitchFamily="49" charset="0"/>
              </a:rPr>
              <a:t>, </a:t>
            </a:r>
            <a:r>
              <a:rPr lang="en-CA" sz="1350" dirty="0" err="1">
                <a:latin typeface="Consolas" panose="020B0609020204030204" pitchFamily="49" charset="0"/>
              </a:rPr>
              <a:t>joomla</a:t>
            </a:r>
            <a:endParaRPr lang="en-CA" sz="1350" dirty="0">
              <a:latin typeface="Consolas" panose="020B0609020204030204" pitchFamily="49" charset="0"/>
            </a:endParaRPr>
          </a:p>
          <a:p>
            <a:r>
              <a:rPr lang="en-CA" sz="1350" dirty="0">
                <a:latin typeface="Consolas" panose="020B0609020204030204" pitchFamily="49" charset="0"/>
              </a:rPr>
              <a:t>BLOG_NUM_POSTS: 0, 1, 2, 10</a:t>
            </a:r>
            <a:endParaRPr lang="en-CA" sz="13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0CFF2B-444B-79A8-3BFA-C000ED5A9290}"/>
              </a:ext>
            </a:extLst>
          </p:cNvPr>
          <p:cNvSpPr txBox="1"/>
          <p:nvPr/>
        </p:nvSpPr>
        <p:spPr>
          <a:xfrm>
            <a:off x="327059" y="1248840"/>
            <a:ext cx="9426504" cy="3975976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BROWSER  LAYOUT   PALETTE         OS       VIEWPORT_WIDTH  NUM_COLUMNS  BLOG_CMS   BLOG_NUM_POSTS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320             4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windows  640 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320 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chrome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windows  640             4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edge  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10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edge   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1280            4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edge  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320 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edge  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640             4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edge   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640             2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640             4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desktop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windows  640 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320             1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1280            2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320             1            </a:t>
            </a:r>
            <a:r>
              <a:rPr lang="en-CA" sz="135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35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35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09B89B-9AB5-23BE-8B08-7812D36D8258}"/>
              </a:ext>
            </a:extLst>
          </p:cNvPr>
          <p:cNvSpPr txBox="1"/>
          <p:nvPr/>
        </p:nvSpPr>
        <p:spPr>
          <a:xfrm>
            <a:off x="2592198" y="856236"/>
            <a:ext cx="4481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1) Go here: https://pairwise.yuuniworks.com/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04E2D5-8928-8D5F-C6BB-57536492B20C}"/>
              </a:ext>
            </a:extLst>
          </p:cNvPr>
          <p:cNvSpPr txBox="1"/>
          <p:nvPr/>
        </p:nvSpPr>
        <p:spPr>
          <a:xfrm>
            <a:off x="2592198" y="1451295"/>
            <a:ext cx="391831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 Paste this:</a:t>
            </a:r>
          </a:p>
          <a:p>
            <a:r>
              <a:rPr lang="en-CA" dirty="0"/>
              <a:t>BROWSER: </a:t>
            </a:r>
            <a:r>
              <a:rPr lang="en-CA" dirty="0" err="1"/>
              <a:t>firefox</a:t>
            </a:r>
            <a:r>
              <a:rPr lang="en-CA" dirty="0"/>
              <a:t>, chrome, edge</a:t>
            </a:r>
          </a:p>
          <a:p>
            <a:r>
              <a:rPr lang="en-CA" dirty="0"/>
              <a:t>LAYOUT: desktop, mobile</a:t>
            </a:r>
          </a:p>
          <a:p>
            <a:r>
              <a:rPr lang="en-CA" dirty="0"/>
              <a:t>PALETTE: </a:t>
            </a:r>
            <a:r>
              <a:rPr lang="en-CA" dirty="0" err="1"/>
              <a:t>forced_palette</a:t>
            </a:r>
            <a:r>
              <a:rPr lang="en-CA" dirty="0"/>
              <a:t>, </a:t>
            </a:r>
            <a:r>
              <a:rPr lang="en-CA" dirty="0" err="1"/>
              <a:t>normal_colors</a:t>
            </a:r>
            <a:endParaRPr lang="en-CA" dirty="0"/>
          </a:p>
          <a:p>
            <a:r>
              <a:rPr lang="en-CA" dirty="0"/>
              <a:t>OS: windows, </a:t>
            </a:r>
            <a:r>
              <a:rPr lang="en-CA" dirty="0" err="1"/>
              <a:t>macos</a:t>
            </a:r>
            <a:r>
              <a:rPr lang="en-CA" dirty="0"/>
              <a:t>, </a:t>
            </a:r>
            <a:r>
              <a:rPr lang="en-CA" dirty="0" err="1"/>
              <a:t>linux</a:t>
            </a:r>
            <a:endParaRPr lang="en-CA" dirty="0"/>
          </a:p>
          <a:p>
            <a:r>
              <a:rPr lang="en-CA" dirty="0"/>
              <a:t>VIEWPORT_WIDTH: 1280, 640, 320</a:t>
            </a:r>
          </a:p>
          <a:p>
            <a:r>
              <a:rPr lang="en-CA" dirty="0"/>
              <a:t>NUM_COLUMNS: 1, 2, 4</a:t>
            </a:r>
          </a:p>
          <a:p>
            <a:r>
              <a:rPr lang="en-CA" dirty="0"/>
              <a:t>BLOG_CMS: </a:t>
            </a:r>
            <a:r>
              <a:rPr lang="en-CA" dirty="0" err="1"/>
              <a:t>drupal</a:t>
            </a:r>
            <a:r>
              <a:rPr lang="en-CA" dirty="0"/>
              <a:t>, </a:t>
            </a:r>
            <a:r>
              <a:rPr lang="en-CA" dirty="0" err="1"/>
              <a:t>wordpress</a:t>
            </a:r>
            <a:r>
              <a:rPr lang="en-CA" dirty="0"/>
              <a:t>, </a:t>
            </a:r>
            <a:r>
              <a:rPr lang="en-CA" dirty="0" err="1"/>
              <a:t>joomla</a:t>
            </a:r>
            <a:endParaRPr lang="en-CA" dirty="0"/>
          </a:p>
          <a:p>
            <a:r>
              <a:rPr lang="en-CA" dirty="0"/>
              <a:t>BLOG_NUM_POSTS: 0, 1, 2, 10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400486-8843-563B-ACF3-0D2EC5EDD414}"/>
              </a:ext>
            </a:extLst>
          </p:cNvPr>
          <p:cNvSpPr txBox="1"/>
          <p:nvPr/>
        </p:nvSpPr>
        <p:spPr>
          <a:xfrm>
            <a:off x="2592198" y="4170012"/>
            <a:ext cx="1966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3) Click “Generate”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B669C-7CF4-45C9-A7EF-47AF5E0D8C91}"/>
              </a:ext>
            </a:extLst>
          </p:cNvPr>
          <p:cNvSpPr txBox="1"/>
          <p:nvPr/>
        </p:nvSpPr>
        <p:spPr>
          <a:xfrm>
            <a:off x="3957259" y="107289"/>
            <a:ext cx="21661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PICT in action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4233613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193BA3-92C3-F479-9B29-D2D697C90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999" y="-946440"/>
            <a:ext cx="9071640" cy="946440"/>
          </a:xfrm>
        </p:spPr>
        <p:txBody>
          <a:bodyPr lIns="0" tIns="0" rIns="0" bIns="0" anchor="b"/>
          <a:lstStyle/>
          <a:p>
            <a:pPr lvl="0" hangingPunct="1">
              <a:defRPr/>
            </a:pPr>
            <a:r>
              <a:rPr lang="en-CA" b="1" dirty="0">
                <a:solidFill>
                  <a:schemeClr val="tx1"/>
                </a:solidFill>
                <a:cs typeface="Lucida Sans" pitchFamily="2"/>
              </a:rPr>
              <a:t>All-pairs – manually generated</a:t>
            </a:r>
            <a:endParaRPr lang="en-CA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B3818-4D48-D08B-A2EE-3F1B8B7F0515}"/>
              </a:ext>
            </a:extLst>
          </p:cNvPr>
          <p:cNvSpPr txBox="1">
            <a:spLocks/>
          </p:cNvSpPr>
          <p:nvPr/>
        </p:nvSpPr>
        <p:spPr>
          <a:xfrm>
            <a:off x="2898046" y="46878"/>
            <a:ext cx="428354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iberation Sans" pitchFamily="18"/>
                <a:ea typeface="Microsoft YaHei" pitchFamily="2"/>
                <a:cs typeface="Lucida Sans" pitchFamily="2"/>
              </a:rPr>
              <a:t>All-pairs – manually generated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761F8-F3BE-DECA-6BD4-1B44224BBA56}"/>
              </a:ext>
            </a:extLst>
          </p:cNvPr>
          <p:cNvSpPr txBox="1"/>
          <p:nvPr/>
        </p:nvSpPr>
        <p:spPr>
          <a:xfrm>
            <a:off x="180001" y="2225684"/>
            <a:ext cx="4860311" cy="285098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List of tests - exhaustive: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1: chrome 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2: chrome 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3: chrome 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4: chrome 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5: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6: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7: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8: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8EA20F-75C1-29D4-39A7-251C8988D3F4}"/>
              </a:ext>
            </a:extLst>
          </p:cNvPr>
          <p:cNvSpPr txBox="1"/>
          <p:nvPr/>
        </p:nvSpPr>
        <p:spPr>
          <a:xfrm>
            <a:off x="5241649" y="2225684"/>
            <a:ext cx="4724472" cy="1903030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List of tests - all pairs: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2: chrome   desktop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3: chrome   mobile 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5: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8: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3F9A8-3C80-0461-91F5-E902E20A23F4}"/>
              </a:ext>
            </a:extLst>
          </p:cNvPr>
          <p:cNvSpPr txBox="1"/>
          <p:nvPr/>
        </p:nvSpPr>
        <p:spPr>
          <a:xfrm>
            <a:off x="2718342" y="524643"/>
            <a:ext cx="5046614" cy="1494653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Parameters: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BROWSER: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chrome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PALETTE: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2171</Words>
  <Application>Microsoft Office PowerPoint</Application>
  <PresentationFormat>Custom</PresentationFormat>
  <Paragraphs>522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Consolas</vt:lpstr>
      <vt:lpstr>Liberation Sans</vt:lpstr>
      <vt:lpstr>Liberation Serif</vt:lpstr>
      <vt:lpstr>Source Code Pro</vt:lpstr>
      <vt:lpstr>Default</vt:lpstr>
      <vt:lpstr>All-Pairs Testing  taught by: Dan Tripp </vt:lpstr>
      <vt:lpstr>The Problem (slide 1 of 3)</vt:lpstr>
      <vt:lpstr>PowerPoint Presentation</vt:lpstr>
      <vt:lpstr>The Crucial Observation</vt:lpstr>
      <vt:lpstr>The Crucial Observation</vt:lpstr>
      <vt:lpstr>All-pairs – tool-generated (slide 1 of 2) </vt:lpstr>
      <vt:lpstr>All-pairs – tool-generated (slide 2 of 2)</vt:lpstr>
      <vt:lpstr>PowerPoint Presentation</vt:lpstr>
      <vt:lpstr>All-pairs – manually generated</vt:lpstr>
      <vt:lpstr>Case Study: DOM event implementations in browsers </vt:lpstr>
      <vt:lpstr>Case Study: Android app configuration file</vt:lpstr>
      <vt:lpstr>Increasing number of parameters (slide 1 of 2)</vt:lpstr>
      <vt:lpstr>Increasing number of parameters (slide 2 of 2)</vt:lpstr>
      <vt:lpstr>Increasing number of values per parameter</vt:lpstr>
      <vt:lpstr>Infeasible combinations – the problem</vt:lpstr>
      <vt:lpstr>Infeasible combinations – the problem</vt:lpstr>
      <vt:lpstr>Infeasible combinations – the solution</vt:lpstr>
      <vt:lpstr>Ineffectual combinations – the problem</vt:lpstr>
      <vt:lpstr>Ineffectual combinations – the solution</vt:lpstr>
      <vt:lpstr>Follow-up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Tripp</dc:creator>
  <cp:lastModifiedBy>Dan Tripp</cp:lastModifiedBy>
  <cp:revision>79</cp:revision>
  <dcterms:created xsi:type="dcterms:W3CDTF">2023-04-07T07:19:35Z</dcterms:created>
  <dcterms:modified xsi:type="dcterms:W3CDTF">2023-07-11T20:22:39Z</dcterms:modified>
</cp:coreProperties>
</file>

<file path=docProps/thumbnail.jpeg>
</file>